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7" r:id="rId5"/>
    <p:sldId id="296" r:id="rId6"/>
    <p:sldId id="263" r:id="rId7"/>
    <p:sldId id="266" r:id="rId8"/>
    <p:sldId id="268" r:id="rId9"/>
    <p:sldId id="291" r:id="rId10"/>
    <p:sldId id="294" r:id="rId11"/>
    <p:sldId id="292" r:id="rId12"/>
    <p:sldId id="293" r:id="rId13"/>
    <p:sldId id="295" r:id="rId14"/>
    <p:sldId id="269" r:id="rId15"/>
    <p:sldId id="270" r:id="rId16"/>
    <p:sldId id="275" r:id="rId17"/>
    <p:sldId id="278" r:id="rId18"/>
    <p:sldId id="277" r:id="rId19"/>
    <p:sldId id="271" r:id="rId20"/>
    <p:sldId id="276" r:id="rId21"/>
    <p:sldId id="262" r:id="rId22"/>
    <p:sldId id="272" r:id="rId23"/>
    <p:sldId id="273" r:id="rId24"/>
    <p:sldId id="274" r:id="rId25"/>
    <p:sldId id="279" r:id="rId26"/>
    <p:sldId id="260" r:id="rId27"/>
    <p:sldId id="280" r:id="rId28"/>
    <p:sldId id="281" r:id="rId29"/>
    <p:sldId id="259" r:id="rId30"/>
    <p:sldId id="284" r:id="rId31"/>
    <p:sldId id="289" r:id="rId32"/>
    <p:sldId id="288" r:id="rId33"/>
    <p:sldId id="290" r:id="rId34"/>
    <p:sldId id="285" r:id="rId35"/>
    <p:sldId id="258" r:id="rId36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CFD5EA"/>
    <a:srgbClr val="D9D9D9"/>
    <a:srgbClr val="00CFB7"/>
    <a:srgbClr val="EEEEE4"/>
    <a:srgbClr val="7253BA"/>
    <a:srgbClr val="8A1538"/>
    <a:srgbClr val="00AAA6"/>
    <a:srgbClr val="B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46"/>
  </p:normalViewPr>
  <p:slideViewPr>
    <p:cSldViewPr snapToGrid="0" snapToObjects="1">
      <p:cViewPr varScale="1">
        <p:scale>
          <a:sx n="111" d="100"/>
          <a:sy n="111" d="100"/>
        </p:scale>
        <p:origin x="36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presProps" Target="presProps.xml" /><Relationship Id="rId40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2EFC-9D99-1F44-8EDF-12C2D7F2A8FF}" type="datetimeFigureOut">
              <a:rPr kumimoji="1" lang="zh-CN" altLang="en-US" smtClean="0"/>
              <a:t>2025/6/17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A4BD9-ED73-A64F-A4FB-A0925143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2EFC-9D99-1F44-8EDF-12C2D7F2A8FF}" type="datetimeFigureOut">
              <a:rPr kumimoji="1" lang="zh-CN" altLang="en-US" smtClean="0"/>
              <a:t>2025/6/17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A4BD9-ED73-A64F-A4FB-A0925143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86" y="15440"/>
            <a:ext cx="1582684" cy="5712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 flipV="1">
            <a:off x="331987" y="548032"/>
            <a:ext cx="6840000" cy="907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2EFC-9D99-1F44-8EDF-12C2D7F2A8FF}" type="datetimeFigureOut">
              <a:rPr kumimoji="1" lang="zh-CN" altLang="en-US" smtClean="0"/>
              <a:t>2025/6/17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A4BD9-ED73-A64F-A4FB-A0925143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86" y="15440"/>
            <a:ext cx="1582684" cy="5712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 flipV="1">
            <a:off x="331987" y="548032"/>
            <a:ext cx="6840000" cy="907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62EFC-9D99-1F44-8EDF-12C2D7F2A8FF}" type="datetimeFigureOut">
              <a:rPr kumimoji="1" lang="zh-CN" altLang="en-US" smtClean="0"/>
              <a:t>2025/6/17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A4BD9-ED73-A64F-A4FB-A0925143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86" y="15440"/>
            <a:ext cx="1582684" cy="57124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 flipV="1">
            <a:off x="331987" y="548032"/>
            <a:ext cx="6840000" cy="9075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5" Type="http://schemas.openxmlformats.org/officeDocument/2006/relationships/theme" Target="../theme/theme1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62EFC-9D99-1F44-8EDF-12C2D7F2A8FF}" type="datetimeFigureOut">
              <a:rPr kumimoji="1" lang="zh-CN" altLang="en-US" smtClean="0"/>
              <a:t>2025/6/17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A4BD9-ED73-A64F-A4FB-A0925143DA6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5.jpg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 /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7.png" /><Relationship Id="rId5" Type="http://schemas.openxmlformats.org/officeDocument/2006/relationships/image" Target="../media/image16.png" /><Relationship Id="rId4" Type="http://schemas.openxmlformats.org/officeDocument/2006/relationships/image" Target="../media/image15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20.png" /><Relationship Id="rId4" Type="http://schemas.openxmlformats.org/officeDocument/2006/relationships/image" Target="../media/image19.gif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2.png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 /><Relationship Id="rId3" Type="http://schemas.openxmlformats.org/officeDocument/2006/relationships/image" Target="../media/image23.png" /><Relationship Id="rId7" Type="http://schemas.openxmlformats.org/officeDocument/2006/relationships/image" Target="../media/image26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5.png" /><Relationship Id="rId11" Type="http://schemas.openxmlformats.org/officeDocument/2006/relationships/image" Target="../media/image28.emf" /><Relationship Id="rId5" Type="http://schemas.openxmlformats.org/officeDocument/2006/relationships/image" Target="../media/image24.png" /><Relationship Id="rId10" Type="http://schemas.openxmlformats.org/officeDocument/2006/relationships/image" Target="../media/image11.png" /><Relationship Id="rId4" Type="http://schemas.microsoft.com/office/2007/relationships/hdphoto" Target="../media/hdphoto1.wdp" /><Relationship Id="rId9" Type="http://schemas.openxmlformats.org/officeDocument/2006/relationships/image" Target="../media/image20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1.png" /><Relationship Id="rId4" Type="http://schemas.openxmlformats.org/officeDocument/2006/relationships/image" Target="../media/image30.pn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3.pn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6.png" /><Relationship Id="rId4" Type="http://schemas.openxmlformats.org/officeDocument/2006/relationships/image" Target="../media/image35.jp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39.emf" /><Relationship Id="rId4" Type="http://schemas.openxmlformats.org/officeDocument/2006/relationships/image" Target="../media/image38.png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3.png" /><Relationship Id="rId5" Type="http://schemas.openxmlformats.org/officeDocument/2006/relationships/image" Target="../media/image42.png" /><Relationship Id="rId4" Type="http://schemas.openxmlformats.org/officeDocument/2006/relationships/image" Target="../media/image41.pn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5.pn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48.emf" /><Relationship Id="rId4" Type="http://schemas.openxmlformats.org/officeDocument/2006/relationships/image" Target="../media/image47.emf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1.png" /><Relationship Id="rId4" Type="http://schemas.openxmlformats.org/officeDocument/2006/relationships/image" Target="../media/image50.pn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3.png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56.png" /><Relationship Id="rId4" Type="http://schemas.openxmlformats.org/officeDocument/2006/relationships/image" Target="../media/image55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 /><Relationship Id="rId3" Type="http://schemas.openxmlformats.org/officeDocument/2006/relationships/image" Target="../media/image59.jpg" /><Relationship Id="rId7" Type="http://schemas.openxmlformats.org/officeDocument/2006/relationships/image" Target="../media/image63.png" /><Relationship Id="rId2" Type="http://schemas.openxmlformats.org/officeDocument/2006/relationships/image" Target="../media/image58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62.png" /><Relationship Id="rId5" Type="http://schemas.openxmlformats.org/officeDocument/2006/relationships/image" Target="../media/image61.png" /><Relationship Id="rId4" Type="http://schemas.openxmlformats.org/officeDocument/2006/relationships/image" Target="../media/image60.png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 /><Relationship Id="rId2" Type="http://schemas.openxmlformats.org/officeDocument/2006/relationships/image" Target="../media/image64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emf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 /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emf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0.png" /><Relationship Id="rId5" Type="http://schemas.openxmlformats.org/officeDocument/2006/relationships/image" Target="../media/image9.jpeg" /><Relationship Id="rId4" Type="http://schemas.openxmlformats.org/officeDocument/2006/relationships/image" Target="../media/image8.em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png" /><Relationship Id="rId4" Type="http://schemas.openxmlformats.org/officeDocument/2006/relationships/image" Target="../media/image8.emf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75" y="695314"/>
            <a:ext cx="2417251" cy="87400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98761" y="1672683"/>
            <a:ext cx="8346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HI-</a:t>
            </a:r>
            <a:r>
              <a:rPr lang="en-US" altLang="zh-CN" sz="20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Therma</a:t>
            </a:r>
            <a:r>
              <a:rPr lang="en-US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uk-UA" altLang="zh-CN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Тепловий Насос «Повітря-Вода»</a:t>
            </a: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t="17864" r="9890" b="13640"/>
          <a:stretch/>
        </p:blipFill>
        <p:spPr>
          <a:xfrm>
            <a:off x="2630622" y="2176156"/>
            <a:ext cx="3750734" cy="278673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6335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Специфікація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Характеристики охолодження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420252"/>
              </p:ext>
            </p:extLst>
          </p:nvPr>
        </p:nvGraphicFramePr>
        <p:xfrm>
          <a:off x="349248" y="781045"/>
          <a:ext cx="8083552" cy="46930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9134">
                  <a:extLst>
                    <a:ext uri="{9D8B030D-6E8A-4147-A177-3AD203B41FA5}">
                      <a16:colId xmlns:a16="http://schemas.microsoft.com/office/drawing/2014/main" val="2765261500"/>
                    </a:ext>
                  </a:extLst>
                </a:gridCol>
                <a:gridCol w="1179134">
                  <a:extLst>
                    <a:ext uri="{9D8B030D-6E8A-4147-A177-3AD203B41FA5}">
                      <a16:colId xmlns:a16="http://schemas.microsoft.com/office/drawing/2014/main" val="2184553169"/>
                    </a:ext>
                  </a:extLst>
                </a:gridCol>
                <a:gridCol w="736107">
                  <a:extLst>
                    <a:ext uri="{9D8B030D-6E8A-4147-A177-3AD203B41FA5}">
                      <a16:colId xmlns:a16="http://schemas.microsoft.com/office/drawing/2014/main" val="3477252007"/>
                    </a:ext>
                  </a:extLst>
                </a:gridCol>
                <a:gridCol w="736107">
                  <a:extLst>
                    <a:ext uri="{9D8B030D-6E8A-4147-A177-3AD203B41FA5}">
                      <a16:colId xmlns:a16="http://schemas.microsoft.com/office/drawing/2014/main" val="3817778318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2253247007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3841472665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3451150528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1145342482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2863714390"/>
                    </a:ext>
                  </a:extLst>
                </a:gridCol>
                <a:gridCol w="708845">
                  <a:extLst>
                    <a:ext uri="{9D8B030D-6E8A-4147-A177-3AD203B41FA5}">
                      <a16:colId xmlns:a16="http://schemas.microsoft.com/office/drawing/2014/main" val="2623414745"/>
                    </a:ext>
                  </a:extLst>
                </a:gridCol>
              </a:tblGrid>
              <a:tr h="165414">
                <a:tc rowSpan="3" gridSpan="2">
                  <a:txBody>
                    <a:bodyPr/>
                    <a:lstStyle/>
                    <a:p>
                      <a:pPr algn="ctr" fontAlgn="b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b"/>
                </a:tc>
                <a:tc rowSpan="3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000" u="none" strike="noStrike">
                          <a:effectLst/>
                        </a:rPr>
                        <a:t>　</a:t>
                      </a:r>
                      <a:endParaRPr lang="zh-CN" alt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44(2.0 HP)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60(2.5 HP)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80(3.0 HP)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548103"/>
                  </a:ext>
                </a:extLst>
              </a:tr>
              <a:tr h="168367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Зовнішній</a:t>
                      </a:r>
                      <a:r>
                        <a:rPr lang="uk-UA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блок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AHW-044HCDS1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AHW-060HCDS1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AHW-080HCDS1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341848"/>
                  </a:ext>
                </a:extLst>
              </a:tr>
              <a:tr h="168367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Внутрішній</a:t>
                      </a:r>
                      <a:r>
                        <a:rPr lang="uk-UA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блок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AHM-044HCDSAA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AHM-060HCDSAA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AHM-080HCDSAA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747765"/>
                  </a:ext>
                </a:extLst>
              </a:tr>
              <a:tr h="188097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Температура води на виході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7ºC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</a:rPr>
                        <a:t>18ºC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6513368"/>
                  </a:ext>
                </a:extLst>
              </a:tr>
              <a:tr h="168367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Опис</a:t>
                      </a:r>
                      <a:r>
                        <a:rPr lang="uk-UA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uk-UA" sz="1000" b="0" i="0" u="none" strike="noStrike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продукта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err="1">
                          <a:effectLst/>
                        </a:rPr>
                        <a:t>Охолоджувач</a:t>
                      </a:r>
                      <a:r>
                        <a:rPr lang="ru-RU" sz="1000" u="none" strike="noStrike" dirty="0">
                          <a:effectLst/>
                        </a:rPr>
                        <a:t> з </a:t>
                      </a:r>
                      <a:r>
                        <a:rPr lang="ru-RU" sz="1000" u="none" strike="noStrike" dirty="0" err="1">
                          <a:effectLst/>
                        </a:rPr>
                        <a:t>теплообмінником</a:t>
                      </a:r>
                      <a:r>
                        <a:rPr lang="ru-RU" sz="1000" u="none" strike="noStrike" dirty="0">
                          <a:effectLst/>
                        </a:rPr>
                        <a:t> на </a:t>
                      </a:r>
                      <a:r>
                        <a:rPr lang="ru-RU" sz="1000" u="none" strike="noStrike" dirty="0" err="1">
                          <a:effectLst/>
                        </a:rPr>
                        <a:t>зовнішній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стороні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>
                          <a:effectLst/>
                        </a:rPr>
                        <a:t>Повітря-вода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0372104"/>
                  </a:ext>
                </a:extLst>
              </a:tr>
              <a:tr h="1683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err="1">
                          <a:effectLst/>
                        </a:rPr>
                        <a:t>Охолоджувач</a:t>
                      </a:r>
                      <a:r>
                        <a:rPr lang="ru-RU" sz="1000" u="none" strike="noStrike" dirty="0">
                          <a:effectLst/>
                        </a:rPr>
                        <a:t> з </a:t>
                      </a:r>
                      <a:r>
                        <a:rPr lang="ru-RU" sz="1000" u="none" strike="noStrike" dirty="0" err="1">
                          <a:effectLst/>
                        </a:rPr>
                        <a:t>теплообмінником</a:t>
                      </a:r>
                      <a:r>
                        <a:rPr lang="ru-RU" sz="1000" u="none" strike="noStrike" dirty="0">
                          <a:effectLst/>
                        </a:rPr>
                        <a:t> на </a:t>
                      </a:r>
                      <a:r>
                        <a:rPr lang="ru-RU" sz="1000" u="none" strike="noStrike" dirty="0" err="1">
                          <a:effectLst/>
                        </a:rPr>
                        <a:t>внутрішній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стороні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Вода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111673"/>
                  </a:ext>
                </a:extLst>
              </a:tr>
              <a:tr h="1683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Стиснення</a:t>
                      </a:r>
                      <a:r>
                        <a:rPr lang="ru-RU" sz="1000" u="none" strike="noStrike" dirty="0">
                          <a:effectLst/>
                        </a:rPr>
                        <a:t> пари з приводом </a:t>
                      </a:r>
                      <a:r>
                        <a:rPr lang="ru-RU" sz="1000" u="none" strike="noStrike" dirty="0" err="1">
                          <a:effectLst/>
                        </a:rPr>
                        <a:t>від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компресора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084093"/>
                  </a:ext>
                </a:extLst>
              </a:tr>
              <a:tr h="1683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Привід компресора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Електричний</a:t>
                      </a:r>
                      <a:r>
                        <a:rPr lang="uk-UA" sz="10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мотор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186923"/>
                  </a:ext>
                </a:extLst>
              </a:tr>
              <a:tr h="1683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Контроль потужності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Змінний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103576"/>
                  </a:ext>
                </a:extLst>
              </a:tr>
              <a:tr h="1683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Контроль води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Змінна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Фіксована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Змінна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Фіксована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Змінна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Фіксована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5751292"/>
                  </a:ext>
                </a:extLst>
              </a:tr>
              <a:tr h="16541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err="1">
                          <a:effectLst/>
                        </a:rPr>
                        <a:t>Номінальна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потужність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охолодження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(</a:t>
                      </a:r>
                      <a:r>
                        <a:rPr lang="uk-UA" sz="1000" u="none" strike="noStrike" dirty="0">
                          <a:effectLst/>
                        </a:rPr>
                        <a:t>пропорціональна</a:t>
                      </a:r>
                      <a:r>
                        <a:rPr lang="en-US" sz="1000" u="none" strike="noStrike" dirty="0">
                          <a:effectLst/>
                        </a:rPr>
                        <a:t>,C)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4.40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5.60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6.00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7.0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9894852"/>
                  </a:ext>
                </a:extLst>
              </a:tr>
              <a:tr h="16541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Сезонна </a:t>
                      </a:r>
                      <a:r>
                        <a:rPr lang="ru-RU" sz="1000" u="none" strike="noStrike" dirty="0" err="1">
                          <a:effectLst/>
                        </a:rPr>
                        <a:t>енергоефективність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охолодження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приміщень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(</a:t>
                      </a:r>
                      <a:r>
                        <a:rPr lang="en-US" sz="1000" u="none" strike="noStrike" dirty="0" err="1">
                          <a:effectLst/>
                        </a:rPr>
                        <a:t>ηS,C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%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227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352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231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346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226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339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95837931"/>
                  </a:ext>
                </a:extLst>
              </a:tr>
              <a:tr h="27470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 err="1">
                          <a:effectLst/>
                        </a:rPr>
                        <a:t>Сезонний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коефіцієнт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енергоефективності</a:t>
                      </a:r>
                      <a:r>
                        <a:rPr lang="ru-RU" sz="1000" u="none" strike="noStrike" dirty="0">
                          <a:effectLst/>
                        </a:rPr>
                        <a:t> режим </a:t>
                      </a:r>
                      <a:r>
                        <a:rPr lang="ru-RU" sz="1000" u="none" strike="noStrike" dirty="0" err="1">
                          <a:effectLst/>
                        </a:rPr>
                        <a:t>охолодження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>
                          <a:effectLst/>
                        </a:rPr>
                        <a:t>(SEER)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-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5.75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8.87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5.85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8.73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5.73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8.54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4812102"/>
                  </a:ext>
                </a:extLst>
              </a:tr>
              <a:tr h="283566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Заявлена </a:t>
                      </a:r>
                      <a:r>
                        <a:rPr lang="ru-RU" sz="1000" u="none" strike="noStrike" dirty="0" err="1">
                          <a:effectLst/>
                        </a:rPr>
                        <a:t>холодопродуктивність</a:t>
                      </a:r>
                      <a:r>
                        <a:rPr lang="ru-RU" sz="1000" u="none" strike="noStrike" dirty="0">
                          <a:effectLst/>
                        </a:rPr>
                        <a:t> та </a:t>
                      </a:r>
                      <a:r>
                        <a:rPr lang="ru-RU" sz="1000" u="none" strike="noStrike" dirty="0" err="1">
                          <a:effectLst/>
                        </a:rPr>
                        <a:t>коефіцієнт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корисної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дії</a:t>
                      </a:r>
                      <a:r>
                        <a:rPr lang="ru-RU" sz="1000" u="none" strike="noStrike" dirty="0">
                          <a:effectLst/>
                        </a:rPr>
                        <a:t> для </a:t>
                      </a:r>
                      <a:r>
                        <a:rPr lang="ru-RU" sz="1000" u="none" strike="noStrike" dirty="0" err="1">
                          <a:effectLst/>
                        </a:rPr>
                        <a:t>часткового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навантаження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</a:p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при </a:t>
                      </a:r>
                      <a:r>
                        <a:rPr lang="ru-RU" sz="1000" u="none" strike="noStrike" dirty="0" err="1">
                          <a:effectLst/>
                        </a:rPr>
                        <a:t>заданій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температурі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зовнішнього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</a:rPr>
                        <a:t>повітря</a:t>
                      </a:r>
                      <a:r>
                        <a:rPr lang="ru-RU" sz="1000" u="none" strike="noStrike" dirty="0">
                          <a:effectLst/>
                        </a:rPr>
                        <a:t> </a:t>
                      </a:r>
                      <a:r>
                        <a:rPr lang="en-US" sz="1000" u="none" strike="noStrike" dirty="0" err="1">
                          <a:effectLst/>
                        </a:rPr>
                        <a:t>Tj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600479"/>
                  </a:ext>
                </a:extLst>
              </a:tr>
              <a:tr h="168367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Зовнішня</a:t>
                      </a:r>
                      <a:r>
                        <a:rPr lang="uk-UA" sz="1000" u="none" strike="noStrike" baseline="0" dirty="0">
                          <a:effectLst/>
                        </a:rPr>
                        <a:t> температура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en-US" sz="1000" u="none" strike="noStrike" dirty="0" err="1">
                          <a:effectLst/>
                        </a:rPr>
                        <a:t>Tj</a:t>
                      </a:r>
                      <a:r>
                        <a:rPr lang="en-US" sz="1000" u="none" strike="noStrike" dirty="0">
                          <a:effectLst/>
                        </a:rPr>
                        <a:t>) = 35ºC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Pdc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4.4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7.0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986698"/>
                  </a:ext>
                </a:extLst>
              </a:tr>
              <a:tr h="165414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EERd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-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3.90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5.60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3.70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5.60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3.60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5.10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7001245"/>
                  </a:ext>
                </a:extLst>
              </a:tr>
              <a:tr h="168367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Зовнішня</a:t>
                      </a:r>
                      <a:r>
                        <a:rPr lang="uk-UA" sz="1000" u="none" strike="noStrike" baseline="0" dirty="0">
                          <a:effectLst/>
                        </a:rPr>
                        <a:t> температура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en-US" sz="1000" u="none" strike="noStrike" dirty="0" err="1">
                          <a:effectLst/>
                        </a:rPr>
                        <a:t>Tj</a:t>
                      </a:r>
                      <a:r>
                        <a:rPr lang="en-US" sz="1000" u="none" strike="noStrike" dirty="0">
                          <a:effectLst/>
                        </a:rPr>
                        <a:t>) = 30ºC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Pdc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3.3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4.2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3.7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4.4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4.4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5.1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2330981"/>
                  </a:ext>
                </a:extLst>
              </a:tr>
              <a:tr h="165414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EERd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-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4.98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7.36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5.00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7.01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5.10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6.81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77734185"/>
                  </a:ext>
                </a:extLst>
              </a:tr>
              <a:tr h="168367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Зовнішня</a:t>
                      </a:r>
                      <a:r>
                        <a:rPr lang="uk-UA" sz="1000" u="none" strike="noStrike" baseline="0" dirty="0">
                          <a:effectLst/>
                        </a:rPr>
                        <a:t> температура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en-US" sz="1000" u="none" strike="noStrike" dirty="0" err="1">
                          <a:effectLst/>
                        </a:rPr>
                        <a:t>Tj</a:t>
                      </a:r>
                      <a:r>
                        <a:rPr lang="en-US" sz="1000" u="none" strike="noStrike" dirty="0">
                          <a:effectLst/>
                        </a:rPr>
                        <a:t>) = 25ºC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Pdc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2.2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2.5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2.9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2.8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3.2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32722835"/>
                  </a:ext>
                </a:extLst>
              </a:tr>
              <a:tr h="165414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EERd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-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6.36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10.81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6.59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10.51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6.56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8.87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4592617"/>
                  </a:ext>
                </a:extLst>
              </a:tr>
              <a:tr h="168367"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Зовнішня</a:t>
                      </a:r>
                      <a:r>
                        <a:rPr lang="uk-UA" sz="1000" u="none" strike="noStrike" baseline="0" dirty="0">
                          <a:effectLst/>
                        </a:rPr>
                        <a:t> температура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en-US" sz="1000" u="none" strike="noStrike" dirty="0" err="1">
                          <a:effectLst/>
                        </a:rPr>
                        <a:t>Tj</a:t>
                      </a:r>
                      <a:r>
                        <a:rPr lang="en-US" sz="1000" u="none" strike="noStrike" dirty="0">
                          <a:effectLst/>
                        </a:rPr>
                        <a:t>) = 20ºC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Pdc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1.2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1.4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1.2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1.4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2.6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2.7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3913840"/>
                  </a:ext>
                </a:extLst>
              </a:tr>
              <a:tr h="165414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>
                          <a:effectLst/>
                        </a:rPr>
                        <a:t>EERd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-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8.28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12.27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8.28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12.27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7.93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17.10 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5726495"/>
                  </a:ext>
                </a:extLst>
              </a:tr>
              <a:tr h="16541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Коефіцієнт</a:t>
                      </a:r>
                      <a:r>
                        <a:rPr lang="uk-UA" sz="1000" u="none" strike="noStrike" baseline="0" dirty="0">
                          <a:effectLst/>
                        </a:rPr>
                        <a:t> деградації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en-US" sz="1000" u="none" strike="noStrike" dirty="0" err="1">
                          <a:effectLst/>
                        </a:rPr>
                        <a:t>Cdc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-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0.9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0.9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0.9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0.9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0.9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0.9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8430271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40741" y="4906609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9/33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65216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6122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Специфікація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Основні частини </a:t>
            </a:r>
            <a:r>
              <a:rPr kumimoji="1" lang="uk-UA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зовн</a:t>
            </a:r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блоку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0840"/>
              </p:ext>
            </p:extLst>
          </p:nvPr>
        </p:nvGraphicFramePr>
        <p:xfrm>
          <a:off x="133350" y="707916"/>
          <a:ext cx="8731250" cy="41979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8338">
                  <a:extLst>
                    <a:ext uri="{9D8B030D-6E8A-4147-A177-3AD203B41FA5}">
                      <a16:colId xmlns:a16="http://schemas.microsoft.com/office/drawing/2014/main" val="3202056806"/>
                    </a:ext>
                  </a:extLst>
                </a:gridCol>
                <a:gridCol w="1658338">
                  <a:extLst>
                    <a:ext uri="{9D8B030D-6E8A-4147-A177-3AD203B41FA5}">
                      <a16:colId xmlns:a16="http://schemas.microsoft.com/office/drawing/2014/main" val="493174907"/>
                    </a:ext>
                  </a:extLst>
                </a:gridCol>
                <a:gridCol w="1658338">
                  <a:extLst>
                    <a:ext uri="{9D8B030D-6E8A-4147-A177-3AD203B41FA5}">
                      <a16:colId xmlns:a16="http://schemas.microsoft.com/office/drawing/2014/main" val="4063649870"/>
                    </a:ext>
                  </a:extLst>
                </a:gridCol>
                <a:gridCol w="939059">
                  <a:extLst>
                    <a:ext uri="{9D8B030D-6E8A-4147-A177-3AD203B41FA5}">
                      <a16:colId xmlns:a16="http://schemas.microsoft.com/office/drawing/2014/main" val="2641572555"/>
                    </a:ext>
                  </a:extLst>
                </a:gridCol>
                <a:gridCol w="939059">
                  <a:extLst>
                    <a:ext uri="{9D8B030D-6E8A-4147-A177-3AD203B41FA5}">
                      <a16:colId xmlns:a16="http://schemas.microsoft.com/office/drawing/2014/main" val="4159634909"/>
                    </a:ext>
                  </a:extLst>
                </a:gridCol>
                <a:gridCol w="939059">
                  <a:extLst>
                    <a:ext uri="{9D8B030D-6E8A-4147-A177-3AD203B41FA5}">
                      <a16:colId xmlns:a16="http://schemas.microsoft.com/office/drawing/2014/main" val="4020011954"/>
                    </a:ext>
                  </a:extLst>
                </a:gridCol>
                <a:gridCol w="939059">
                  <a:extLst>
                    <a:ext uri="{9D8B030D-6E8A-4147-A177-3AD203B41FA5}">
                      <a16:colId xmlns:a16="http://schemas.microsoft.com/office/drawing/2014/main" val="3306197111"/>
                    </a:ext>
                  </a:extLst>
                </a:gridCol>
              </a:tblGrid>
              <a:tr h="17727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AHW-044HCDS1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AHW-060HCDS1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AHW-080HCDS1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51738413"/>
                  </a:ext>
                </a:extLst>
              </a:tr>
              <a:tr h="129699">
                <a:tc rowSpan="10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Теплообмінник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теплообмінника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err="1">
                          <a:effectLst/>
                        </a:rPr>
                        <a:t>Багатоходовий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перехресний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потік</a:t>
                      </a:r>
                      <a:r>
                        <a:rPr lang="ru-RU" sz="800" u="none" strike="noStrike" dirty="0">
                          <a:effectLst/>
                        </a:rPr>
                        <a:t> типу </a:t>
                      </a:r>
                      <a:r>
                        <a:rPr lang="ru-RU" sz="800" u="none" strike="noStrike" dirty="0" err="1">
                          <a:effectLst/>
                        </a:rPr>
                        <a:t>ореброваної</a:t>
                      </a:r>
                      <a:r>
                        <a:rPr lang="ru-RU" sz="800" u="none" strike="noStrike" dirty="0">
                          <a:effectLst/>
                        </a:rPr>
                        <a:t> труби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2713055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Труба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Мідь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40761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Зовнішній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діаметр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мм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901678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Ряди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151404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Кількість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труб в теплообміннику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449075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Ламелі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Алюміній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992113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Товщина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мм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1.40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211158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Макс. </a:t>
                      </a:r>
                      <a:r>
                        <a:rPr lang="ru-RU" sz="800" u="none" strike="noStrike" dirty="0" err="1">
                          <a:effectLst/>
                        </a:rPr>
                        <a:t>робочий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тиск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MPa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4.15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227409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Макс. </a:t>
                      </a:r>
                      <a:r>
                        <a:rPr lang="ru-RU" sz="800" u="none" strike="noStrike" dirty="0" err="1">
                          <a:effectLst/>
                        </a:rPr>
                        <a:t>фронтальна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uk-UA" sz="800" u="none" strike="noStrike" dirty="0">
                          <a:effectLst/>
                        </a:rPr>
                        <a:t>зона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m2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0.68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0729356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Кількість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теплообмінників</a:t>
                      </a:r>
                      <a:r>
                        <a:rPr lang="ru-RU" sz="800" u="none" strike="noStrike" dirty="0">
                          <a:effectLst/>
                        </a:rPr>
                        <a:t> на </a:t>
                      </a:r>
                      <a:r>
                        <a:rPr lang="ru-RU" sz="800" u="none" strike="noStrike" dirty="0" err="1">
                          <a:effectLst/>
                        </a:rPr>
                        <a:t>одиницю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0616251"/>
                  </a:ext>
                </a:extLst>
              </a:tr>
              <a:tr h="129699">
                <a:tc rowSpan="11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Частини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вентилятора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Вентилятор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Вентилятор </a:t>
                      </a:r>
                      <a:r>
                        <a:rPr lang="ru-RU" sz="800" u="none" strike="noStrike" dirty="0" err="1">
                          <a:effectLst/>
                        </a:rPr>
                        <a:t>осьового</a:t>
                      </a:r>
                      <a:r>
                        <a:rPr lang="ru-RU" sz="800" u="none" strike="noStrike" dirty="0">
                          <a:effectLst/>
                        </a:rPr>
                        <a:t> потоку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510171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Кількість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808773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Зовнішній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діаметр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мм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556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201576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Швидкість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обертання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rpm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900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900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0385568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Мотор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вентилятора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ZWB278D04A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ZWB278D04A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ZWB278D04A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7668367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err="1">
                          <a:effectLst/>
                        </a:rPr>
                        <a:t>Водонепроникний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безщітковий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двигун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постійного</a:t>
                      </a:r>
                      <a:r>
                        <a:rPr lang="ru-RU" sz="800" u="none" strike="noStrike" dirty="0">
                          <a:effectLst/>
                        </a:rPr>
                        <a:t> струму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93422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Режим запуску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М’яке керування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525474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Номінальна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вихідна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потужність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189535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Кількість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698237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Ступінь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ізоляції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075254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Рівень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захисту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>
                          <a:effectLst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>
                          <a:effectLst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>
                          <a:effectLst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4764858"/>
                  </a:ext>
                </a:extLst>
              </a:tr>
              <a:tr h="129699">
                <a:tc rowSpan="9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Частини компресора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Розрахунковий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тиск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Високий</a:t>
                      </a:r>
                      <a:r>
                        <a:rPr lang="ru-RU" sz="800" u="none" strike="noStrike" dirty="0">
                          <a:effectLst/>
                        </a:rPr>
                        <a:t> борт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MPa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4.15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4.15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4.15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9299731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Низький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борт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MPa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2.21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2.21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2.21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827632"/>
                  </a:ext>
                </a:extLst>
              </a:tr>
              <a:tr h="25939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Мотор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компресора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WHP06840GUKQA8JT6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WHP06840GUKQA8JT6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SVB200FCNMC-L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024247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Режим запуску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VFD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VFD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VFD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645090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Полярності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5332541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Кількість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2506673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Ступінь ізоляції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8427852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Холодильне мастило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Бренд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ACS68R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FW68S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74321420"/>
                  </a:ext>
                </a:extLst>
              </a:tr>
              <a:tr h="12969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Об’єм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0.47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0.46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2326577"/>
                  </a:ext>
                </a:extLst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240741" y="4906609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10/33</a:t>
            </a:r>
            <a:endParaRPr kumimoji="1" lang="en-US" altLang="zh-CN" sz="8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34915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6266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Специфікація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Основні частини </a:t>
            </a:r>
            <a:r>
              <a:rPr kumimoji="1" lang="uk-UA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внутр</a:t>
            </a:r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блоку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821329"/>
              </p:ext>
            </p:extLst>
          </p:nvPr>
        </p:nvGraphicFramePr>
        <p:xfrm>
          <a:off x="315885" y="491444"/>
          <a:ext cx="8181846" cy="475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9362">
                  <a:extLst>
                    <a:ext uri="{9D8B030D-6E8A-4147-A177-3AD203B41FA5}">
                      <a16:colId xmlns:a16="http://schemas.microsoft.com/office/drawing/2014/main" val="2521723323"/>
                    </a:ext>
                  </a:extLst>
                </a:gridCol>
                <a:gridCol w="1659362">
                  <a:extLst>
                    <a:ext uri="{9D8B030D-6E8A-4147-A177-3AD203B41FA5}">
                      <a16:colId xmlns:a16="http://schemas.microsoft.com/office/drawing/2014/main" val="2034815817"/>
                    </a:ext>
                  </a:extLst>
                </a:gridCol>
                <a:gridCol w="1104574">
                  <a:extLst>
                    <a:ext uri="{9D8B030D-6E8A-4147-A177-3AD203B41FA5}">
                      <a16:colId xmlns:a16="http://schemas.microsoft.com/office/drawing/2014/main" val="1455498182"/>
                    </a:ext>
                  </a:extLst>
                </a:gridCol>
                <a:gridCol w="939637">
                  <a:extLst>
                    <a:ext uri="{9D8B030D-6E8A-4147-A177-3AD203B41FA5}">
                      <a16:colId xmlns:a16="http://schemas.microsoft.com/office/drawing/2014/main" val="2284736474"/>
                    </a:ext>
                  </a:extLst>
                </a:gridCol>
                <a:gridCol w="939637">
                  <a:extLst>
                    <a:ext uri="{9D8B030D-6E8A-4147-A177-3AD203B41FA5}">
                      <a16:colId xmlns:a16="http://schemas.microsoft.com/office/drawing/2014/main" val="60354069"/>
                    </a:ext>
                  </a:extLst>
                </a:gridCol>
                <a:gridCol w="939637">
                  <a:extLst>
                    <a:ext uri="{9D8B030D-6E8A-4147-A177-3AD203B41FA5}">
                      <a16:colId xmlns:a16="http://schemas.microsoft.com/office/drawing/2014/main" val="545579400"/>
                    </a:ext>
                  </a:extLst>
                </a:gridCol>
                <a:gridCol w="939637">
                  <a:extLst>
                    <a:ext uri="{9D8B030D-6E8A-4147-A177-3AD203B41FA5}">
                      <a16:colId xmlns:a16="http://schemas.microsoft.com/office/drawing/2014/main" val="4288596067"/>
                    </a:ext>
                  </a:extLst>
                </a:gridCol>
              </a:tblGrid>
              <a:tr h="110100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AHM-044HCDSAA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AHM-060HCDSAA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AHM-080HCDSAA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3428314"/>
                  </a:ext>
                </a:extLst>
              </a:tr>
              <a:tr h="110100">
                <a:tc rowSpan="7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Водяний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теплообм</a:t>
                      </a:r>
                      <a:r>
                        <a:rPr lang="uk-UA" sz="800" u="none" strike="noStrike" dirty="0" err="1">
                          <a:effectLst/>
                        </a:rPr>
                        <a:t>інник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Паяна пластина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8375307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Нержавіюча сталь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125435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Трансферні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рідини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R32 - H 2O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367670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Кількість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2146667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Внутрішній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об'єм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холодоагенту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0.53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0.53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0.72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520428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Внутрішній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об’єм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0.54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0.54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0.72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6348342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Ізоляційний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EPS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861396"/>
                  </a:ext>
                </a:extLst>
              </a:tr>
              <a:tr h="110100">
                <a:tc rowSpan="9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Водяний насос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Тип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Інвертор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7037871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Контроль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PWM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12941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Електроживлення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1~ 230V 50Hz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128424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Максимальний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напір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mwc</a:t>
                      </a:r>
                      <a:endParaRPr lang="en-US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7.6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177593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Максимальна </a:t>
                      </a:r>
                      <a:r>
                        <a:rPr lang="ru-RU" sz="800" u="none" strike="noStrike" dirty="0" err="1">
                          <a:effectLst/>
                        </a:rPr>
                        <a:t>витрата</a:t>
                      </a:r>
                      <a:r>
                        <a:rPr lang="ru-RU" sz="800" u="none" strike="noStrike" dirty="0">
                          <a:effectLst/>
                        </a:rPr>
                        <a:t>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м</a:t>
                      </a:r>
                      <a:r>
                        <a:rPr lang="en-US" sz="800" u="none" strike="noStrike" dirty="0">
                          <a:effectLst/>
                        </a:rPr>
                        <a:t>3/</a:t>
                      </a:r>
                      <a:r>
                        <a:rPr lang="uk-UA" sz="800" u="none" strike="noStrike" dirty="0">
                          <a:effectLst/>
                        </a:rPr>
                        <a:t>год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574201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Максимальна </a:t>
                      </a:r>
                      <a:r>
                        <a:rPr lang="ru-RU" sz="800" u="none" strike="noStrike" dirty="0" err="1">
                          <a:effectLst/>
                        </a:rPr>
                        <a:t>споживана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потужність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618668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Трубопровід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Впуск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Дюйми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G 1”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108608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Випуск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Дюйми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G 1”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867517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Відстань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між</a:t>
                      </a:r>
                      <a:r>
                        <a:rPr lang="ru-RU" sz="800" u="none" strike="noStrike" dirty="0">
                          <a:effectLst/>
                        </a:rPr>
                        <a:t> входом та </a:t>
                      </a:r>
                      <a:r>
                        <a:rPr lang="ru-RU" sz="800" u="none" strike="noStrike" dirty="0" err="1">
                          <a:effectLst/>
                        </a:rPr>
                        <a:t>виходом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Mm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130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1750521"/>
                  </a:ext>
                </a:extLst>
              </a:tr>
              <a:tr h="110100">
                <a:tc rowSpan="5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Водяний </a:t>
                      </a:r>
                      <a:r>
                        <a:rPr lang="uk-UA" sz="800" u="none" strike="noStrike" dirty="0" err="1">
                          <a:effectLst/>
                        </a:rPr>
                        <a:t>електронагрівач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AISI 316L（</a:t>
                      </a:r>
                      <a:r>
                        <a:rPr lang="uk-UA" sz="800" u="none" strike="noStrike" dirty="0">
                          <a:effectLst/>
                        </a:rPr>
                        <a:t>Нержавіюча</a:t>
                      </a:r>
                      <a:r>
                        <a:rPr lang="uk-UA" sz="800" u="none" strike="noStrike" baseline="0" dirty="0">
                          <a:effectLst/>
                        </a:rPr>
                        <a:t> сталь</a:t>
                      </a:r>
                      <a:r>
                        <a:rPr lang="en-US" sz="800" u="none" strike="noStrike" dirty="0">
                          <a:effectLst/>
                        </a:rPr>
                        <a:t>）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656526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Електроживлення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1~ 230V 50Hz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449714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Максимальна </a:t>
                      </a:r>
                      <a:r>
                        <a:rPr lang="ru-RU" sz="800" u="none" strike="noStrike" dirty="0" err="1">
                          <a:effectLst/>
                        </a:rPr>
                        <a:t>потужність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електронагрівача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288955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Регульована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потужність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електронагрівача</a:t>
                      </a:r>
                      <a:r>
                        <a:rPr lang="ru-RU" sz="800" u="none" strike="noStrike" dirty="0">
                          <a:effectLst/>
                        </a:rPr>
                        <a:t> (</a:t>
                      </a:r>
                      <a:r>
                        <a:rPr lang="ru-RU" sz="800" u="none" strike="noStrike" dirty="0" err="1">
                          <a:effectLst/>
                        </a:rPr>
                        <a:t>крок</a:t>
                      </a:r>
                      <a:r>
                        <a:rPr lang="ru-RU" sz="800" u="none" strike="noStrike" dirty="0">
                          <a:effectLst/>
                        </a:rPr>
                        <a:t> 1/ </a:t>
                      </a:r>
                      <a:r>
                        <a:rPr lang="ru-RU" sz="800" u="none" strike="noStrike" dirty="0" err="1">
                          <a:effectLst/>
                        </a:rPr>
                        <a:t>крок</a:t>
                      </a:r>
                      <a:r>
                        <a:rPr lang="ru-RU" sz="800" u="none" strike="noStrike" dirty="0">
                          <a:effectLst/>
                        </a:rPr>
                        <a:t> 2/ </a:t>
                      </a:r>
                      <a:r>
                        <a:rPr lang="ru-RU" sz="800" u="none" strike="noStrike" dirty="0" err="1">
                          <a:effectLst/>
                        </a:rPr>
                        <a:t>крок</a:t>
                      </a:r>
                      <a:r>
                        <a:rPr lang="ru-RU" sz="800" u="none" strike="noStrike" dirty="0">
                          <a:effectLst/>
                        </a:rPr>
                        <a:t> 3) 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1.0/2.0/3.0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123023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Термостат з </a:t>
                      </a:r>
                      <a:r>
                        <a:rPr lang="ru-RU" sz="800" u="none" strike="noStrike" dirty="0" err="1">
                          <a:effectLst/>
                        </a:rPr>
                        <a:t>автоматичним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скиданням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Так</a:t>
                      </a:r>
                      <a:r>
                        <a:rPr lang="en-US" sz="800" u="none" strike="noStrike" dirty="0">
                          <a:effectLst/>
                        </a:rPr>
                        <a:t> (Cut-out: 75℃±4℃)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815139"/>
                  </a:ext>
                </a:extLst>
              </a:tr>
              <a:tr h="11010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Датчик тиску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AISI 304L（</a:t>
                      </a:r>
                      <a:r>
                        <a:rPr lang="uk-UA" sz="800" u="none" strike="noStrike" dirty="0">
                          <a:effectLst/>
                        </a:rPr>
                        <a:t>Нержавіюча</a:t>
                      </a:r>
                      <a:r>
                        <a:rPr lang="uk-UA" sz="800" u="none" strike="noStrike" baseline="0" dirty="0">
                          <a:effectLst/>
                        </a:rPr>
                        <a:t> сталь</a:t>
                      </a:r>
                      <a:r>
                        <a:rPr lang="en-US" sz="800" u="none" strike="noStrike" dirty="0">
                          <a:effectLst/>
                        </a:rPr>
                        <a:t>）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204520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Діапазон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тиску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0-9.0Bar</a:t>
                      </a:r>
                      <a:endParaRPr lang="en-US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35084"/>
                  </a:ext>
                </a:extLst>
              </a:tr>
              <a:tr h="11010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Розширювальний</a:t>
                      </a:r>
                      <a:r>
                        <a:rPr lang="ru-RU" sz="800" u="none" strike="noStrike" dirty="0">
                          <a:effectLst/>
                        </a:rPr>
                        <a:t> бак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Сталь (</a:t>
                      </a:r>
                      <a:r>
                        <a:rPr lang="ru-RU" sz="800" u="none" strike="noStrike" dirty="0" err="1">
                          <a:effectLst/>
                        </a:rPr>
                        <a:t>зі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з'єднаннями</a:t>
                      </a:r>
                      <a:r>
                        <a:rPr lang="ru-RU" sz="800" u="none" strike="noStrike" dirty="0">
                          <a:effectLst/>
                        </a:rPr>
                        <a:t> з </a:t>
                      </a:r>
                      <a:r>
                        <a:rPr lang="ru-RU" sz="800" u="none" strike="noStrike" dirty="0" err="1">
                          <a:effectLst/>
                        </a:rPr>
                        <a:t>нержавіючої</a:t>
                      </a:r>
                      <a:r>
                        <a:rPr lang="ru-RU" sz="800" u="none" strike="noStrike" dirty="0">
                          <a:effectLst/>
                        </a:rPr>
                        <a:t>/</a:t>
                      </a:r>
                      <a:r>
                        <a:rPr lang="ru-RU" sz="800" u="none" strike="noStrike" dirty="0" err="1">
                          <a:effectLst/>
                        </a:rPr>
                        <a:t>оцинкованої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сталі</a:t>
                      </a:r>
                      <a:r>
                        <a:rPr lang="ru-RU" sz="800" u="none" strike="noStrike" dirty="0">
                          <a:effectLst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735845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Внутрішній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об'єм</a:t>
                      </a:r>
                      <a:r>
                        <a:rPr lang="ru-RU" sz="800" u="none" strike="noStrike" dirty="0">
                          <a:effectLst/>
                        </a:rPr>
                        <a:t>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L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8.0</a:t>
                      </a:r>
                      <a:endParaRPr lang="en-US" altLang="zh-CN" sz="800" b="0" i="0" u="none" strike="noStrike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128093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Робочий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тиск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bar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3.0</a:t>
                      </a:r>
                      <a:endParaRPr lang="en-US" altLang="zh-CN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682896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Тиск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попереднього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навантаження</a:t>
                      </a:r>
                      <a:r>
                        <a:rPr lang="ru-RU" sz="800" u="none" strike="noStrike" dirty="0">
                          <a:effectLst/>
                        </a:rPr>
                        <a:t> (з боку </a:t>
                      </a:r>
                      <a:r>
                        <a:rPr lang="ru-RU" sz="800" u="none" strike="noStrike" dirty="0" err="1">
                          <a:effectLst/>
                        </a:rPr>
                        <a:t>повітря</a:t>
                      </a:r>
                      <a:r>
                        <a:rPr lang="ru-RU" sz="800" u="none" strike="noStrike" dirty="0">
                          <a:effectLst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bar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1.0±0.3</a:t>
                      </a:r>
                      <a:endParaRPr lang="en-US" altLang="zh-CN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230517"/>
                  </a:ext>
                </a:extLst>
              </a:tr>
              <a:tr h="110100">
                <a:tc rowSpan="5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Запірний</a:t>
                      </a:r>
                      <a:r>
                        <a:rPr lang="ru-RU" sz="800" u="none" strike="noStrike" dirty="0">
                          <a:effectLst/>
                        </a:rPr>
                        <a:t> клапан </a:t>
                      </a:r>
                      <a:r>
                        <a:rPr lang="ru-RU" sz="800" u="none" strike="noStrike" dirty="0" err="1">
                          <a:effectLst/>
                        </a:rPr>
                        <a:t>із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фільтром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Тип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Запірний клапан з фільтром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211345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Матеріал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Латунь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54088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Підключення до трубопроводу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1”, DN25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19990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Сітка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30.0</a:t>
                      </a:r>
                      <a:endParaRPr lang="en-US" altLang="zh-CN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6574272"/>
                  </a:ext>
                </a:extLst>
              </a:tr>
              <a:tr h="1101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Самоочисний</a:t>
                      </a:r>
                      <a:r>
                        <a:rPr lang="ru-RU" sz="800" u="none" strike="noStrike" dirty="0">
                          <a:effectLst/>
                        </a:rPr>
                        <a:t> (</a:t>
                      </a:r>
                      <a:r>
                        <a:rPr lang="ru-RU" sz="800" u="none" strike="noStrike" dirty="0" err="1">
                          <a:effectLst/>
                        </a:rPr>
                        <a:t>із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зворотним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промиванням</a:t>
                      </a:r>
                      <a:r>
                        <a:rPr lang="ru-RU" sz="800" u="none" strike="noStrike" dirty="0">
                          <a:effectLst/>
                        </a:rPr>
                        <a:t>) </a:t>
                      </a:r>
                      <a:r>
                        <a:rPr lang="ru-RU" sz="800" u="none" strike="noStrike" dirty="0" err="1">
                          <a:effectLst/>
                        </a:rPr>
                        <a:t>фільтр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379742"/>
                  </a:ext>
                </a:extLst>
              </a:tr>
              <a:tr h="1101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Запобіжний</a:t>
                      </a:r>
                      <a:r>
                        <a:rPr lang="ru-RU" sz="800" u="none" strike="noStrike" dirty="0">
                          <a:effectLst/>
                        </a:rPr>
                        <a:t> клапан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Так</a:t>
                      </a:r>
                      <a:r>
                        <a:rPr lang="uk-UA" sz="800" u="none" strike="noStrike" baseline="0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(3 bar)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17867"/>
                  </a:ext>
                </a:extLst>
              </a:tr>
              <a:tr h="1101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Запірний</a:t>
                      </a:r>
                      <a:r>
                        <a:rPr lang="ru-RU" sz="800" u="none" strike="noStrike" dirty="0">
                          <a:effectLst/>
                        </a:rPr>
                        <a:t> клапан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in.</a:t>
                      </a:r>
                      <a:endParaRPr lang="en-US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1”, DN25</a:t>
                      </a:r>
                      <a:endParaRPr lang="en-US" sz="800" b="0" i="0" u="none" strike="noStrike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763014"/>
                  </a:ext>
                </a:extLst>
              </a:tr>
              <a:tr h="1101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Очищувач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повітря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971081"/>
                  </a:ext>
                </a:extLst>
              </a:tr>
              <a:tr h="1101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Контролер пристрою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2797016"/>
                  </a:ext>
                </a:extLst>
              </a:tr>
            </a:tbl>
          </a:graphicData>
        </a:graphic>
      </p:graphicFrame>
      <p:pic>
        <p:nvPicPr>
          <p:cNvPr id="5" name="Object 1">
            <a:extLst>
              <a:ext uri="{63B3BB69-23CF-44E3-9099-C40C66FF867C}">
                <a14:compatExt xmlns:a14="http://schemas.microsoft.com/office/drawing/2010/main" spid="_x0000_s1025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9275" y="11891963"/>
            <a:ext cx="463550" cy="19208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240742" y="4881000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11/33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84391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0"/>
            <a:ext cx="9152000" cy="5148000"/>
          </a:xfrm>
          <a:prstGeom prst="rect">
            <a:avLst/>
          </a:prstGeom>
        </p:spPr>
      </p:pic>
      <p:sp>
        <p:nvSpPr>
          <p:cNvPr id="13" name="剪去对角的矩形 12"/>
          <p:cNvSpPr/>
          <p:nvPr/>
        </p:nvSpPr>
        <p:spPr bwMode="auto">
          <a:xfrm>
            <a:off x="1991815" y="1899764"/>
            <a:ext cx="5746295" cy="455472"/>
          </a:xfrm>
          <a:prstGeom prst="snip2Diag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3">
              <a:lnSpc>
                <a:spcPts val="2999"/>
              </a:lnSpc>
            </a:pPr>
            <a:r>
              <a:rPr kumimoji="1" lang="uk-UA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Частина 3. Характеристики</a:t>
            </a:r>
            <a:endParaRPr kumimoji="1"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19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8158299" y="4765254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13/33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  <p:sp>
        <p:nvSpPr>
          <p:cNvPr id="22" name="文本框 4">
            <a:extLst>
              <a:ext uri="{FF2B5EF4-FFF2-40B4-BE49-F238E27FC236}">
                <a16:creationId xmlns:a16="http://schemas.microsoft.com/office/drawing/2014/main" id="{CBFE5FFE-3819-124E-AA4A-83BAC0DE3157}"/>
              </a:ext>
            </a:extLst>
          </p:cNvPr>
          <p:cNvSpPr txBox="1"/>
          <p:nvPr/>
        </p:nvSpPr>
        <p:spPr>
          <a:xfrm>
            <a:off x="7167870" y="5850206"/>
            <a:ext cx="1200970" cy="255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Page number format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56DF718-0FD8-2248-87CE-E9DBEE90F0BC}"/>
              </a:ext>
            </a:extLst>
          </p:cNvPr>
          <p:cNvSpPr txBox="1"/>
          <p:nvPr/>
        </p:nvSpPr>
        <p:spPr>
          <a:xfrm>
            <a:off x="209894" y="149056"/>
            <a:ext cx="4758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Холодоагент з низьким ПГП- 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R32 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23081" y="706575"/>
            <a:ext cx="828640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Холодоагент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R32,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навантаження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зменшується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на 26-29%, а ПГП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зменшується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на 2/3</a:t>
            </a:r>
            <a:r>
              <a:rPr kumimoji="1"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kumimoji="1" lang="zh-CN" altLang="en-US" sz="1800" b="1" dirty="0">
              <a:solidFill>
                <a:schemeClr val="bg1">
                  <a:lumMod val="85000"/>
                </a:schemeClr>
              </a:solidFill>
              <a:ea typeface="微软雅黑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74357"/>
              </p:ext>
            </p:extLst>
          </p:nvPr>
        </p:nvGraphicFramePr>
        <p:xfrm>
          <a:off x="575010" y="3063849"/>
          <a:ext cx="7550917" cy="1283550"/>
        </p:xfrm>
        <a:graphic>
          <a:graphicData uri="http://schemas.openxmlformats.org/drawingml/2006/table">
            <a:tbl>
              <a:tblPr/>
              <a:tblGrid>
                <a:gridCol w="2243508">
                  <a:extLst>
                    <a:ext uri="{9D8B030D-6E8A-4147-A177-3AD203B41FA5}">
                      <a16:colId xmlns:a16="http://schemas.microsoft.com/office/drawing/2014/main" val="1735491253"/>
                    </a:ext>
                  </a:extLst>
                </a:gridCol>
                <a:gridCol w="2707712">
                  <a:extLst>
                    <a:ext uri="{9D8B030D-6E8A-4147-A177-3AD203B41FA5}">
                      <a16:colId xmlns:a16="http://schemas.microsoft.com/office/drawing/2014/main" val="4281017954"/>
                    </a:ext>
                  </a:extLst>
                </a:gridCol>
                <a:gridCol w="2599697">
                  <a:extLst>
                    <a:ext uri="{9D8B030D-6E8A-4147-A177-3AD203B41FA5}">
                      <a16:colId xmlns:a16="http://schemas.microsoft.com/office/drawing/2014/main" val="1369900614"/>
                    </a:ext>
                  </a:extLst>
                </a:gridCol>
              </a:tblGrid>
              <a:tr h="256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Холодоагент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R410A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5916776"/>
                  </a:ext>
                </a:extLst>
              </a:tr>
              <a:tr h="256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Робочий тиск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середній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високий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033346"/>
                  </a:ext>
                </a:extLst>
              </a:tr>
              <a:tr h="256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ПГП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7856375"/>
                  </a:ext>
                </a:extLst>
              </a:tr>
              <a:tr h="256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uk-UA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Відносний заряд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838083"/>
                  </a:ext>
                </a:extLst>
              </a:tr>
              <a:tr h="25671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Об'ємна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холодильна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потужність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613595"/>
                  </a:ext>
                </a:extLst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47" y="1068869"/>
            <a:ext cx="5578186" cy="186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99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14/33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4">
            <a:extLst>
              <a:ext uri="{FF2B5EF4-FFF2-40B4-BE49-F238E27FC236}">
                <a16:creationId xmlns:a16="http://schemas.microsoft.com/office/drawing/2014/main" id="{CBFE5FFE-3819-124E-AA4A-83BAC0DE3157}"/>
              </a:ext>
            </a:extLst>
          </p:cNvPr>
          <p:cNvSpPr txBox="1"/>
          <p:nvPr/>
        </p:nvSpPr>
        <p:spPr>
          <a:xfrm>
            <a:off x="7167870" y="5850206"/>
            <a:ext cx="1200970" cy="255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Page number format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56DF718-0FD8-2248-87CE-E9DBEE90F0BC}"/>
              </a:ext>
            </a:extLst>
          </p:cNvPr>
          <p:cNvSpPr txBox="1"/>
          <p:nvPr/>
        </p:nvSpPr>
        <p:spPr>
          <a:xfrm>
            <a:off x="209894" y="149056"/>
            <a:ext cx="7806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Висока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ефективність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5157824" y="2439068"/>
            <a:ext cx="752277" cy="1364181"/>
            <a:chOff x="4650917" y="2515220"/>
            <a:chExt cx="752277" cy="1364181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50917" y="2515220"/>
              <a:ext cx="752277" cy="998214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4699660" y="3510069"/>
              <a:ext cx="7035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 err="1">
                  <a:latin typeface="微软雅黑" panose="020B0503020204020204" pitchFamily="34" charset="-122"/>
                  <a:ea typeface="微软雅黑" panose="020B0503020204020204" pitchFamily="34" charset="-122"/>
                </a:rPr>
                <a:t>Keymark</a:t>
              </a:r>
              <a:endPara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041</a:t>
              </a:r>
              <a:endParaRPr kumimoji="1"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8" name="文本框 27"/>
          <p:cNvSpPr txBox="1"/>
          <p:nvPr/>
        </p:nvSpPr>
        <p:spPr>
          <a:xfrm>
            <a:off x="277627" y="759185"/>
            <a:ext cx="80912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Завдяки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високому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ступеню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стиснення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інверторного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ротаційного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компресора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та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оптимізованому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ребру 18,19 мм, система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безперервно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працювати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з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високою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ефективністю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за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різних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умов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експлуатації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Клас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енергоефективності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досягати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A+++ 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при 35℃ та </a:t>
            </a:r>
            <a:r>
              <a:rPr kumimoji="1"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A++ 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при 55℃ з </a:t>
            </a:r>
            <a:r>
              <a:rPr kumimoji="1" lang="ru-RU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перевіркою</a:t>
            </a:r>
            <a:r>
              <a:rPr kumimoji="1" lang="ru-RU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3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Keymark</a:t>
            </a:r>
            <a:r>
              <a:rPr kumimoji="1" lang="en-US" altLang="zh-CN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*.</a:t>
            </a:r>
            <a:endParaRPr kumimoji="1" lang="zh-CN" altLang="en-US" sz="1800" b="1" dirty="0">
              <a:solidFill>
                <a:schemeClr val="bg1">
                  <a:lumMod val="85000"/>
                </a:schemeClr>
              </a:solidFill>
              <a:ea typeface="微软雅黑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409981" y="2042441"/>
            <a:ext cx="1203495" cy="1684647"/>
            <a:chOff x="2416455" y="1606915"/>
            <a:chExt cx="815154" cy="1336970"/>
          </a:xfrm>
        </p:grpSpPr>
        <p:grpSp>
          <p:nvGrpSpPr>
            <p:cNvPr id="30" name="组合 29"/>
            <p:cNvGrpSpPr/>
            <p:nvPr/>
          </p:nvGrpSpPr>
          <p:grpSpPr>
            <a:xfrm>
              <a:off x="2658309" y="1951216"/>
              <a:ext cx="331448" cy="992669"/>
              <a:chOff x="4225946" y="2025650"/>
              <a:chExt cx="331448" cy="992669"/>
            </a:xfrm>
          </p:grpSpPr>
          <p:cxnSp>
            <p:nvCxnSpPr>
              <p:cNvPr id="31" name="直接连接符 30"/>
              <p:cNvCxnSpPr/>
              <p:nvPr/>
            </p:nvCxnSpPr>
            <p:spPr>
              <a:xfrm flipV="1">
                <a:off x="4225946" y="2025650"/>
                <a:ext cx="0" cy="18141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DB29485B-86EF-47C5-9C19-DB4674E624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25946" y="2207062"/>
                <a:ext cx="331448" cy="811257"/>
              </a:xfrm>
              <a:prstGeom prst="rect">
                <a:avLst/>
              </a:prstGeom>
            </p:spPr>
          </p:pic>
          <p:cxnSp>
            <p:nvCxnSpPr>
              <p:cNvPr id="33" name="直接连接符 32"/>
              <p:cNvCxnSpPr/>
              <p:nvPr/>
            </p:nvCxnSpPr>
            <p:spPr>
              <a:xfrm flipV="1">
                <a:off x="4557394" y="2025650"/>
                <a:ext cx="0" cy="181412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箭头连接符 33"/>
              <p:cNvCxnSpPr/>
              <p:nvPr/>
            </p:nvCxnSpPr>
            <p:spPr>
              <a:xfrm>
                <a:off x="4225946" y="2116356"/>
                <a:ext cx="331448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文本框 34"/>
            <p:cNvSpPr txBox="1"/>
            <p:nvPr/>
          </p:nvSpPr>
          <p:spPr>
            <a:xfrm>
              <a:off x="2416455" y="1606915"/>
              <a:ext cx="815154" cy="1831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18.19mm</a:t>
              </a:r>
              <a:endParaRPr kumimoji="1"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663" y="1247420"/>
            <a:ext cx="1978053" cy="3505589"/>
          </a:xfrm>
          <a:prstGeom prst="rect">
            <a:avLst/>
          </a:prstGeom>
        </p:spPr>
      </p:pic>
      <p:sp>
        <p:nvSpPr>
          <p:cNvPr id="7" name="加号 6"/>
          <p:cNvSpPr/>
          <p:nvPr/>
        </p:nvSpPr>
        <p:spPr>
          <a:xfrm>
            <a:off x="1641252" y="2642765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>
            <a:off x="3689181" y="2881339"/>
            <a:ext cx="1170191" cy="4372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/>
          <a:srcRect l="33255"/>
          <a:stretch/>
        </p:blipFill>
        <p:spPr>
          <a:xfrm>
            <a:off x="139792" y="2511193"/>
            <a:ext cx="1607250" cy="119769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4550" y="4496753"/>
            <a:ext cx="5719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00" dirty="0">
                <a:solidFill>
                  <a:srgbClr val="404040"/>
                </a:solidFill>
                <a:latin typeface="Hisense Sans Alfabet"/>
              </a:rPr>
              <a:t>* The Heat Pump KEYMARK –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це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добровільний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,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незалежний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європейський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знак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сертифікації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(</a:t>
            </a:r>
            <a:r>
              <a:rPr lang="en-US" altLang="zh-CN" sz="800" dirty="0">
                <a:solidFill>
                  <a:srgbClr val="404040"/>
                </a:solidFill>
                <a:latin typeface="Hisense Sans Alfabet"/>
              </a:rPr>
              <a:t>ISO type 5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сертифікація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) для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всіх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теплових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насосів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,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комбінованих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теплових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насосів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та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нагрівачів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</a:t>
            </a:r>
            <a:r>
              <a:rPr lang="ru-RU" altLang="zh-CN" sz="800" dirty="0" err="1">
                <a:solidFill>
                  <a:srgbClr val="404040"/>
                </a:solidFill>
                <a:latin typeface="Hisense Sans Alfabet"/>
              </a:rPr>
              <a:t>гарячої</a:t>
            </a:r>
            <a:r>
              <a:rPr lang="ru-RU" altLang="zh-CN" sz="800" dirty="0">
                <a:solidFill>
                  <a:srgbClr val="404040"/>
                </a:solidFill>
                <a:latin typeface="Hisense Sans Alfabet"/>
              </a:rPr>
              <a:t> води</a:t>
            </a:r>
            <a:endParaRPr lang="zh-CN" altLang="en-US" sz="800" dirty="0">
              <a:latin typeface="Hisense Sans Alfabet"/>
            </a:endParaRPr>
          </a:p>
        </p:txBody>
      </p:sp>
    </p:spTree>
    <p:extLst>
      <p:ext uri="{BB962C8B-B14F-4D97-AF65-F5344CB8AC3E}">
        <p14:creationId xmlns:p14="http://schemas.microsoft.com/office/powerpoint/2010/main" val="3582032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56DF718-0FD8-2248-87CE-E9DBEE90F0BC}"/>
              </a:ext>
            </a:extLst>
          </p:cNvPr>
          <p:cNvSpPr txBox="1"/>
          <p:nvPr/>
        </p:nvSpPr>
        <p:spPr>
          <a:xfrm>
            <a:off x="209894" y="149056"/>
            <a:ext cx="6407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Опалення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ГВП,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охолодження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«Все в одному»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17454" y="1055963"/>
            <a:ext cx="4207309" cy="3709290"/>
            <a:chOff x="317454" y="931344"/>
            <a:chExt cx="4207309" cy="3709290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5DE243E-AC34-4060-8788-279D66690B44}"/>
                </a:ext>
              </a:extLst>
            </p:cNvPr>
            <p:cNvSpPr/>
            <p:nvPr/>
          </p:nvSpPr>
          <p:spPr>
            <a:xfrm>
              <a:off x="317454" y="931344"/>
              <a:ext cx="4207309" cy="370929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AA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2" descr="C:\Users\pancuilian\AppData\Roaming\feiq\RichOle\3984500147.bmp">
              <a:extLst>
                <a:ext uri="{FF2B5EF4-FFF2-40B4-BE49-F238E27FC236}">
                  <a16:creationId xmlns:a16="http://schemas.microsoft.com/office/drawing/2014/main" id="{DF880359-11B8-48CF-84B1-90F610F3EF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2004" y="1115563"/>
              <a:ext cx="3894356" cy="29123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B49197-D6AA-420E-A8B6-A4C37F5BE519}"/>
                </a:ext>
              </a:extLst>
            </p:cNvPr>
            <p:cNvSpPr/>
            <p:nvPr/>
          </p:nvSpPr>
          <p:spPr>
            <a:xfrm>
              <a:off x="317454" y="4097138"/>
              <a:ext cx="4048906" cy="4801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Подвійний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контроль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температури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води для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опалення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приміщень</a:t>
              </a:r>
              <a:endParaRPr lang="en-US" altLang="zh-CN" sz="1400" b="1" dirty="0">
                <a:solidFill>
                  <a:srgbClr val="00AAA7"/>
                </a:solidFill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665458" y="1055963"/>
            <a:ext cx="4207309" cy="3709290"/>
            <a:chOff x="4665458" y="927611"/>
            <a:chExt cx="4207309" cy="3709290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3F94C20E-7128-47D5-9108-7149E4ED401C}"/>
                </a:ext>
              </a:extLst>
            </p:cNvPr>
            <p:cNvSpPr/>
            <p:nvPr/>
          </p:nvSpPr>
          <p:spPr>
            <a:xfrm>
              <a:off x="4665458" y="927611"/>
              <a:ext cx="4207309" cy="370929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AA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F1B2A9F6-E61D-481A-83E2-2E83037B8520}"/>
                </a:ext>
              </a:extLst>
            </p:cNvPr>
            <p:cNvSpPr/>
            <p:nvPr/>
          </p:nvSpPr>
          <p:spPr>
            <a:xfrm>
              <a:off x="4991386" y="4117764"/>
              <a:ext cx="3838484" cy="4801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Автоматичне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перемикання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між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ГВП та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опаленням</a:t>
              </a:r>
              <a:r>
                <a:rPr lang="ru-RU" altLang="zh-CN" sz="1400" b="1" dirty="0">
                  <a:solidFill>
                    <a:srgbClr val="00AAA7"/>
                  </a:solidFill>
                  <a:ea typeface="微软雅黑" panose="020B0503020204020204" pitchFamily="34" charset="-122"/>
                </a:rPr>
                <a:t> </a:t>
              </a:r>
              <a:r>
                <a:rPr lang="ru-RU" altLang="zh-CN" sz="1400" b="1" dirty="0" err="1">
                  <a:solidFill>
                    <a:srgbClr val="00AAA7"/>
                  </a:solidFill>
                  <a:ea typeface="微软雅黑" panose="020B0503020204020204" pitchFamily="34" charset="-122"/>
                </a:rPr>
                <a:t>приміщень</a:t>
              </a:r>
              <a:endParaRPr lang="en-US" altLang="zh-CN" sz="1400" b="1" dirty="0">
                <a:solidFill>
                  <a:srgbClr val="00AAA7"/>
                </a:solidFill>
                <a:ea typeface="微软雅黑" panose="020B0503020204020204" pitchFamily="34" charset="-122"/>
              </a:endParaRPr>
            </a:p>
          </p:txBody>
        </p: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E1C12D30-703E-4640-AD8D-8010DEE22ADE}"/>
                </a:ext>
              </a:extLst>
            </p:cNvPr>
            <p:cNvGrpSpPr/>
            <p:nvPr/>
          </p:nvGrpSpPr>
          <p:grpSpPr>
            <a:xfrm>
              <a:off x="4920158" y="1169793"/>
              <a:ext cx="3557214" cy="2912372"/>
              <a:chOff x="4983418" y="1115564"/>
              <a:chExt cx="3557214" cy="2912372"/>
            </a:xfrm>
          </p:grpSpPr>
          <p:pic>
            <p:nvPicPr>
              <p:cNvPr id="27" name="图片 26">
                <a:extLst>
                  <a:ext uri="{FF2B5EF4-FFF2-40B4-BE49-F238E27FC236}">
                    <a16:creationId xmlns:a16="http://schemas.microsoft.com/office/drawing/2014/main" id="{B9ED97E0-6FED-48AD-AFA0-3928055787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83418" y="1115564"/>
                <a:ext cx="3557214" cy="2912372"/>
              </a:xfrm>
              <a:prstGeom prst="rect">
                <a:avLst/>
              </a:prstGeom>
            </p:spPr>
          </p:pic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4A05FABA-F7C3-42E6-B557-65CB5ADE5E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55967" y="1691054"/>
                <a:ext cx="1275830" cy="2147382"/>
              </a:xfrm>
              <a:prstGeom prst="rect">
                <a:avLst/>
              </a:prstGeom>
            </p:spPr>
          </p:pic>
        </p:grpSp>
      </p:grpSp>
      <p:sp>
        <p:nvSpPr>
          <p:cNvPr id="5" name="文本框 4"/>
          <p:cNvSpPr txBox="1"/>
          <p:nvPr/>
        </p:nvSpPr>
        <p:spPr>
          <a:xfrm>
            <a:off x="317454" y="586568"/>
            <a:ext cx="747161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Стандартний</a:t>
            </a:r>
            <a:r>
              <a:rPr lang="ru-RU" altLang="zh-CN" dirty="0"/>
              <a:t> блок з </a:t>
            </a:r>
            <a:r>
              <a:rPr lang="ru-RU" altLang="zh-CN" dirty="0" err="1"/>
              <a:t>підтримкою</a:t>
            </a:r>
            <a:r>
              <a:rPr lang="ru-RU" altLang="zh-CN" dirty="0"/>
              <a:t> </a:t>
            </a:r>
            <a:r>
              <a:rPr lang="ru-RU" altLang="zh-CN" dirty="0" err="1"/>
              <a:t>функцій</a:t>
            </a:r>
            <a:r>
              <a:rPr lang="ru-RU" altLang="zh-CN" dirty="0"/>
              <a:t> </a:t>
            </a:r>
            <a:r>
              <a:rPr lang="ru-RU" altLang="zh-CN" dirty="0" err="1"/>
              <a:t>обігріву</a:t>
            </a:r>
            <a:r>
              <a:rPr lang="ru-RU" altLang="zh-CN" dirty="0"/>
              <a:t>, ГВП та </a:t>
            </a:r>
            <a:r>
              <a:rPr lang="ru-RU" altLang="zh-CN" dirty="0" err="1"/>
              <a:t>охолодження</a:t>
            </a:r>
            <a:r>
              <a:rPr lang="ru-RU" altLang="zh-CN" dirty="0"/>
              <a:t> не </a:t>
            </a:r>
            <a:r>
              <a:rPr lang="ru-RU" altLang="zh-CN" dirty="0" err="1"/>
              <a:t>вимагає</a:t>
            </a:r>
            <a:r>
              <a:rPr lang="ru-RU" altLang="zh-CN" dirty="0"/>
              <a:t> </a:t>
            </a:r>
            <a:r>
              <a:rPr lang="ru-RU" altLang="zh-CN" dirty="0" err="1"/>
              <a:t>додаткового</a:t>
            </a:r>
            <a:r>
              <a:rPr lang="ru-RU" altLang="zh-CN" dirty="0"/>
              <a:t> комплекту для </a:t>
            </a:r>
            <a:r>
              <a:rPr lang="ru-RU" altLang="zh-CN" dirty="0" err="1"/>
              <a:t>охолодження</a:t>
            </a:r>
            <a:r>
              <a:rPr lang="ru-RU" altLang="zh-CN" dirty="0"/>
              <a:t>.</a:t>
            </a:r>
            <a:endParaRPr lang="zh-CN" altLang="en-US" dirty="0"/>
          </a:p>
        </p:txBody>
      </p:sp>
      <p:sp>
        <p:nvSpPr>
          <p:cNvPr id="22" name="文本框 21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15/33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372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35125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Два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температурні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цикли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00" y="793750"/>
            <a:ext cx="5454114" cy="3117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50" y="741411"/>
            <a:ext cx="2955925" cy="297389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4500" y="3810000"/>
            <a:ext cx="80454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Підтримка</a:t>
            </a:r>
            <a:r>
              <a:rPr lang="ru-RU" altLang="zh-CN" dirty="0"/>
              <a:t> </a:t>
            </a:r>
            <a:r>
              <a:rPr lang="ru-RU" altLang="zh-CN" dirty="0" err="1"/>
              <a:t>двох</a:t>
            </a:r>
            <a:r>
              <a:rPr lang="ru-RU" altLang="zh-CN" dirty="0"/>
              <a:t> </a:t>
            </a:r>
            <a:r>
              <a:rPr lang="ru-RU" altLang="zh-CN" dirty="0" err="1"/>
              <a:t>температурних</a:t>
            </a:r>
            <a:r>
              <a:rPr lang="ru-RU" altLang="zh-CN" dirty="0"/>
              <a:t> </a:t>
            </a:r>
            <a:r>
              <a:rPr lang="ru-RU" altLang="zh-CN" dirty="0" err="1"/>
              <a:t>циклів</a:t>
            </a:r>
            <a:r>
              <a:rPr lang="ru-RU" altLang="zh-CN" dirty="0"/>
              <a:t> з </a:t>
            </a:r>
            <a:r>
              <a:rPr lang="ru-RU" altLang="zh-CN" dirty="0" err="1"/>
              <a:t>різними</a:t>
            </a:r>
            <a:r>
              <a:rPr lang="ru-RU" altLang="zh-CN" dirty="0"/>
              <a:t> типами </a:t>
            </a:r>
            <a:r>
              <a:rPr lang="ru-RU" altLang="zh-CN" dirty="0" err="1"/>
              <a:t>приладів</a:t>
            </a:r>
            <a:r>
              <a:rPr lang="ru-RU" altLang="zh-CN" dirty="0"/>
              <a:t> </a:t>
            </a:r>
            <a:r>
              <a:rPr lang="ru-RU" altLang="zh-CN" dirty="0" err="1"/>
              <a:t>що</a:t>
            </a:r>
            <a:r>
              <a:rPr lang="ru-RU" altLang="zh-CN" dirty="0"/>
              <a:t> </a:t>
            </a:r>
            <a:r>
              <a:rPr lang="ru-RU" altLang="zh-CN" dirty="0" err="1"/>
              <a:t>підключаються</a:t>
            </a:r>
            <a:r>
              <a:rPr lang="ru-RU" altLang="zh-CN" dirty="0"/>
              <a:t>, такими як </a:t>
            </a:r>
            <a:r>
              <a:rPr lang="ru-RU" altLang="zh-CN" dirty="0" err="1"/>
              <a:t>радіатор</a:t>
            </a:r>
            <a:r>
              <a:rPr lang="ru-RU" altLang="zh-CN" dirty="0"/>
              <a:t>, тепла </a:t>
            </a:r>
            <a:r>
              <a:rPr lang="ru-RU" altLang="zh-CN" dirty="0" err="1"/>
              <a:t>підлога</a:t>
            </a:r>
            <a:r>
              <a:rPr lang="ru-RU" altLang="zh-CN" dirty="0"/>
              <a:t> та фанкойл. 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16/33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13648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17/33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5824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Централізоване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керування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макс. 7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кімнат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7425344" y="4844839"/>
            <a:ext cx="984019" cy="273844"/>
          </a:xfrm>
        </p:spPr>
        <p:txBody>
          <a:bodyPr/>
          <a:lstStyle/>
          <a:p>
            <a:fld id="{9B2A4BD9-ED73-A64F-A4FB-A0925143DA65}" type="slidenum">
              <a:rPr kumimoji="1" lang="zh-CN" altLang="en-US" smtClean="0"/>
              <a:t>18</a:t>
            </a:fld>
            <a:endParaRPr kumimoji="1"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340529" y="756804"/>
            <a:ext cx="847148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</a:pP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Управління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макс. 7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кімнат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за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допомогою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макс. 2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термостатів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та макс. 6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датчиків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кімнатної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температури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Немає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потреби у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додатковому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централізованому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контролері</a:t>
            </a:r>
            <a:r>
              <a:rPr kumimoji="1" lang="ru-RU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kumimoji="1" lang="zh-CN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5" name="灯片编号占位符 1"/>
          <p:cNvSpPr txBox="1">
            <a:spLocks/>
          </p:cNvSpPr>
          <p:nvPr/>
        </p:nvSpPr>
        <p:spPr>
          <a:xfrm>
            <a:off x="7577744" y="49972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685800" rtl="0" eaLnBrk="1" latinLnBrk="0" hangingPunct="1">
              <a:defRPr sz="788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B2A4BD9-ED73-A64F-A4FB-A0925143DA65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184237" y="1458423"/>
            <a:ext cx="5883787" cy="2870085"/>
            <a:chOff x="32204" y="1041039"/>
            <a:chExt cx="8738757" cy="3807727"/>
          </a:xfrm>
        </p:grpSpPr>
        <p:grpSp>
          <p:nvGrpSpPr>
            <p:cNvPr id="48" name="组合 47"/>
            <p:cNvGrpSpPr/>
            <p:nvPr/>
          </p:nvGrpSpPr>
          <p:grpSpPr>
            <a:xfrm>
              <a:off x="616424" y="1041039"/>
              <a:ext cx="8154537" cy="3807727"/>
              <a:chOff x="464024" y="812041"/>
              <a:chExt cx="8154537" cy="3807727"/>
            </a:xfrm>
          </p:grpSpPr>
          <p:sp>
            <p:nvSpPr>
              <p:cNvPr id="49" name="等腰三角形 48"/>
              <p:cNvSpPr/>
              <p:nvPr/>
            </p:nvSpPr>
            <p:spPr>
              <a:xfrm>
                <a:off x="464024" y="812041"/>
                <a:ext cx="8154537" cy="559558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矩形 49"/>
              <p:cNvSpPr/>
              <p:nvPr/>
            </p:nvSpPr>
            <p:spPr>
              <a:xfrm>
                <a:off x="921224" y="1378424"/>
                <a:ext cx="7233313" cy="3234519"/>
              </a:xfrm>
              <a:prstGeom prst="rect">
                <a:avLst/>
              </a:prstGeom>
              <a:noFill/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1" name="直接连接符 50"/>
              <p:cNvCxnSpPr>
                <a:stCxn id="50" idx="1"/>
                <a:endCxn id="50" idx="3"/>
              </p:cNvCxnSpPr>
              <p:nvPr/>
            </p:nvCxnSpPr>
            <p:spPr>
              <a:xfrm>
                <a:off x="921224" y="2995684"/>
                <a:ext cx="7233313" cy="0"/>
              </a:xfrm>
              <a:prstGeom prst="line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3714666" y="1371599"/>
                <a:ext cx="0" cy="1613847"/>
              </a:xfrm>
              <a:prstGeom prst="line">
                <a:avLst/>
              </a:prstGeom>
              <a:ln w="44450" cmpd="dbl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5161591" y="1378424"/>
                <a:ext cx="0" cy="3234519"/>
              </a:xfrm>
              <a:prstGeom prst="line">
                <a:avLst/>
              </a:prstGeom>
              <a:ln w="44450" cmpd="dbl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6660715" y="1378424"/>
                <a:ext cx="0" cy="3241344"/>
              </a:xfrm>
              <a:prstGeom prst="line">
                <a:avLst/>
              </a:prstGeom>
              <a:ln w="44450" cmpd="dbl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5" name="图片 54"/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74924" y="2609988"/>
                <a:ext cx="545052" cy="650792"/>
              </a:xfrm>
              <a:prstGeom prst="rect">
                <a:avLst/>
              </a:prstGeom>
            </p:spPr>
          </p:pic>
          <p:cxnSp>
            <p:nvCxnSpPr>
              <p:cNvPr id="56" name="直接连接符 55"/>
              <p:cNvCxnSpPr/>
              <p:nvPr/>
            </p:nvCxnSpPr>
            <p:spPr>
              <a:xfrm>
                <a:off x="2509415" y="2999096"/>
                <a:ext cx="0" cy="1613847"/>
              </a:xfrm>
              <a:prstGeom prst="line">
                <a:avLst/>
              </a:prstGeom>
              <a:ln w="44450" cmpd="dbl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842111" y="4054435"/>
                <a:ext cx="1662536" cy="545143"/>
              </a:xfrm>
              <a:prstGeom prst="rect">
                <a:avLst/>
              </a:prstGeom>
            </p:spPr>
          </p:pic>
          <p:pic>
            <p:nvPicPr>
              <p:cNvPr id="58" name="图片 57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198658" y="2433956"/>
                <a:ext cx="929680" cy="523166"/>
              </a:xfrm>
              <a:prstGeom prst="rect">
                <a:avLst/>
              </a:prstGeom>
            </p:spPr>
          </p:pic>
          <p:pic>
            <p:nvPicPr>
              <p:cNvPr id="59" name="图片 58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521313" y="2433956"/>
                <a:ext cx="929680" cy="523166"/>
              </a:xfrm>
              <a:prstGeom prst="rect">
                <a:avLst/>
              </a:prstGeom>
            </p:spPr>
          </p:pic>
          <p:pic>
            <p:nvPicPr>
              <p:cNvPr id="60" name="图片 59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5875647" y="3899894"/>
                <a:ext cx="647360" cy="612834"/>
              </a:xfrm>
              <a:prstGeom prst="rect">
                <a:avLst/>
              </a:prstGeom>
            </p:spPr>
          </p:pic>
          <p:pic>
            <p:nvPicPr>
              <p:cNvPr id="61" name="图片 60"/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454320" y="3909922"/>
                <a:ext cx="647360" cy="612834"/>
              </a:xfrm>
              <a:prstGeom prst="rect">
                <a:avLst/>
              </a:prstGeom>
            </p:spPr>
          </p:pic>
          <p:cxnSp>
            <p:nvCxnSpPr>
              <p:cNvPr id="63" name="直接连接符 62"/>
              <p:cNvCxnSpPr/>
              <p:nvPr/>
            </p:nvCxnSpPr>
            <p:spPr>
              <a:xfrm>
                <a:off x="824964" y="4216339"/>
                <a:ext cx="270715" cy="0"/>
              </a:xfrm>
              <a:prstGeom prst="line">
                <a:avLst/>
              </a:prstGeom>
              <a:ln w="41275" cmpd="dbl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" name="组合 1"/>
            <p:cNvGrpSpPr/>
            <p:nvPr/>
          </p:nvGrpSpPr>
          <p:grpSpPr>
            <a:xfrm>
              <a:off x="32204" y="1613748"/>
              <a:ext cx="8245154" cy="3187859"/>
              <a:chOff x="32204" y="1613748"/>
              <a:chExt cx="8245154" cy="3187859"/>
            </a:xfrm>
          </p:grpSpPr>
          <p:cxnSp>
            <p:nvCxnSpPr>
              <p:cNvPr id="38" name="肘形连接符 37"/>
              <p:cNvCxnSpPr/>
              <p:nvPr/>
            </p:nvCxnSpPr>
            <p:spPr>
              <a:xfrm flipV="1">
                <a:off x="1764059" y="3941156"/>
                <a:ext cx="1139356" cy="207847"/>
              </a:xfrm>
              <a:prstGeom prst="bentConnector3">
                <a:avLst>
                  <a:gd name="adj1" fmla="val 73728"/>
                </a:avLst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文本框 2"/>
              <p:cNvSpPr txBox="1">
                <a:spLocks noChangeArrowheads="1"/>
              </p:cNvSpPr>
              <p:nvPr/>
            </p:nvSpPr>
            <p:spPr bwMode="auto">
              <a:xfrm>
                <a:off x="1604474" y="3300789"/>
                <a:ext cx="1120204" cy="4858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Machine Room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文本框 2"/>
              <p:cNvSpPr txBox="1">
                <a:spLocks noChangeArrowheads="1"/>
              </p:cNvSpPr>
              <p:nvPr/>
            </p:nvSpPr>
            <p:spPr bwMode="auto">
              <a:xfrm>
                <a:off x="3837913" y="1613748"/>
                <a:ext cx="2085274" cy="797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Circuit 2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文本框 2"/>
              <p:cNvSpPr txBox="1">
                <a:spLocks noChangeArrowheads="1"/>
              </p:cNvSpPr>
              <p:nvPr/>
            </p:nvSpPr>
            <p:spPr bwMode="auto">
              <a:xfrm>
                <a:off x="3832634" y="3168812"/>
                <a:ext cx="2137728" cy="7664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/>
                <a:r>
                  <a:rPr lang="en-US" altLang="zh-CN" sz="800" kern="100" dirty="0">
                    <a:solidFill>
                      <a:srgbClr val="A6A6A6"/>
                    </a:solidFill>
                    <a:latin typeface="Calibri" panose="020F0502020204030204" pitchFamily="34" charset="0"/>
                    <a:cs typeface="Times New Roman" panose="02020603050405020304" pitchFamily="18" charset="0"/>
                  </a:rPr>
                  <a:t>Circuit 1</a:t>
                </a:r>
                <a:endParaRPr lang="zh-CN" altLang="zh-CN" sz="800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3" name="图片 4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4" t="3907" r="6222" b="5971"/>
              <a:stretch/>
            </p:blipFill>
            <p:spPr>
              <a:xfrm>
                <a:off x="2920060" y="3585101"/>
                <a:ext cx="552104" cy="553819"/>
              </a:xfrm>
              <a:prstGeom prst="rect">
                <a:avLst/>
              </a:prstGeom>
            </p:spPr>
          </p:pic>
          <p:pic>
            <p:nvPicPr>
              <p:cNvPr id="44" name="图片 43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36255" y="3844552"/>
                <a:ext cx="537139" cy="904074"/>
              </a:xfrm>
              <a:prstGeom prst="rect">
                <a:avLst/>
              </a:prstGeom>
            </p:spPr>
          </p:pic>
          <p:sp>
            <p:nvSpPr>
              <p:cNvPr id="45" name="矩形 44"/>
              <p:cNvSpPr/>
              <p:nvPr/>
            </p:nvSpPr>
            <p:spPr>
              <a:xfrm>
                <a:off x="5412141" y="4243692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7347678" y="4259207"/>
                <a:ext cx="929680" cy="523166"/>
              </a:xfrm>
              <a:prstGeom prst="rect">
                <a:avLst/>
              </a:prstGeom>
            </p:spPr>
          </p:pic>
          <p:cxnSp>
            <p:nvCxnSpPr>
              <p:cNvPr id="47" name="直接连接符 46"/>
              <p:cNvCxnSpPr>
                <a:endCxn id="74" idx="1"/>
              </p:cNvCxnSpPr>
              <p:nvPr/>
            </p:nvCxnSpPr>
            <p:spPr>
              <a:xfrm flipV="1">
                <a:off x="1773394" y="4213435"/>
                <a:ext cx="5137196" cy="11540"/>
              </a:xfrm>
              <a:prstGeom prst="line">
                <a:avLst/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文本框 2"/>
              <p:cNvSpPr txBox="1">
                <a:spLocks noChangeArrowheads="1"/>
              </p:cNvSpPr>
              <p:nvPr/>
            </p:nvSpPr>
            <p:spPr bwMode="auto">
              <a:xfrm>
                <a:off x="4208427" y="2190160"/>
                <a:ext cx="911663" cy="365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6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文本框 2"/>
              <p:cNvSpPr txBox="1">
                <a:spLocks noChangeArrowheads="1"/>
              </p:cNvSpPr>
              <p:nvPr/>
            </p:nvSpPr>
            <p:spPr bwMode="auto">
              <a:xfrm>
                <a:off x="5498979" y="2134289"/>
                <a:ext cx="1020263" cy="4358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5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文本框 2"/>
              <p:cNvSpPr txBox="1">
                <a:spLocks noChangeArrowheads="1"/>
              </p:cNvSpPr>
              <p:nvPr/>
            </p:nvSpPr>
            <p:spPr bwMode="auto">
              <a:xfrm>
                <a:off x="7187641" y="2168640"/>
                <a:ext cx="1059789" cy="3652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4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文本框 2"/>
              <p:cNvSpPr txBox="1">
                <a:spLocks noChangeArrowheads="1"/>
              </p:cNvSpPr>
              <p:nvPr/>
            </p:nvSpPr>
            <p:spPr bwMode="auto">
              <a:xfrm>
                <a:off x="3479858" y="3739523"/>
                <a:ext cx="1149903" cy="333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1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文本框 2"/>
              <p:cNvSpPr txBox="1">
                <a:spLocks noChangeArrowheads="1"/>
              </p:cNvSpPr>
              <p:nvPr/>
            </p:nvSpPr>
            <p:spPr bwMode="auto">
              <a:xfrm>
                <a:off x="5507892" y="3769716"/>
                <a:ext cx="1011350" cy="3580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2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文本框 2"/>
              <p:cNvSpPr txBox="1">
                <a:spLocks noChangeArrowheads="1"/>
              </p:cNvSpPr>
              <p:nvPr/>
            </p:nvSpPr>
            <p:spPr bwMode="auto">
              <a:xfrm>
                <a:off x="7187641" y="3752993"/>
                <a:ext cx="1059789" cy="3118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3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矩形 72"/>
              <p:cNvSpPr/>
              <p:nvPr/>
            </p:nvSpPr>
            <p:spPr>
              <a:xfrm>
                <a:off x="2344091" y="1806941"/>
                <a:ext cx="1163255" cy="241622"/>
              </a:xfrm>
              <a:prstGeom prst="rect">
                <a:avLst/>
              </a:prstGeom>
              <a:solidFill>
                <a:srgbClr val="00AA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800" dirty="0"/>
                  <a:t>Thermostat</a:t>
                </a:r>
                <a:endParaRPr lang="zh-CN" altLang="en-US" sz="800" dirty="0"/>
              </a:p>
            </p:txBody>
          </p:sp>
          <p:sp>
            <p:nvSpPr>
              <p:cNvPr id="74" name="矩形 73"/>
              <p:cNvSpPr/>
              <p:nvPr/>
            </p:nvSpPr>
            <p:spPr>
              <a:xfrm>
                <a:off x="6910590" y="4140999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矩形 74"/>
              <p:cNvSpPr/>
              <p:nvPr/>
            </p:nvSpPr>
            <p:spPr>
              <a:xfrm>
                <a:off x="6871388" y="3013593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76" name="直接连接符 75"/>
              <p:cNvCxnSpPr>
                <a:endCxn id="45" idx="1"/>
              </p:cNvCxnSpPr>
              <p:nvPr/>
            </p:nvCxnSpPr>
            <p:spPr>
              <a:xfrm flipV="1">
                <a:off x="1773393" y="4316128"/>
                <a:ext cx="3638748" cy="1450"/>
              </a:xfrm>
              <a:prstGeom prst="line">
                <a:avLst/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9" name="图片 78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307448" y="2632281"/>
                <a:ext cx="929680" cy="523166"/>
              </a:xfrm>
              <a:prstGeom prst="rect">
                <a:avLst/>
              </a:prstGeom>
            </p:spPr>
          </p:pic>
          <p:cxnSp>
            <p:nvCxnSpPr>
              <p:cNvPr id="80" name="直接连接符 79"/>
              <p:cNvCxnSpPr/>
              <p:nvPr/>
            </p:nvCxnSpPr>
            <p:spPr>
              <a:xfrm>
                <a:off x="2120427" y="1614247"/>
                <a:ext cx="0" cy="1613847"/>
              </a:xfrm>
              <a:prstGeom prst="line">
                <a:avLst/>
              </a:prstGeom>
              <a:ln w="44450" cmpd="dbl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肘形连接符 81"/>
              <p:cNvCxnSpPr/>
              <p:nvPr/>
            </p:nvCxnSpPr>
            <p:spPr>
              <a:xfrm flipV="1">
                <a:off x="1782729" y="3100144"/>
                <a:ext cx="5090006" cy="973008"/>
              </a:xfrm>
              <a:prstGeom prst="bentConnector3">
                <a:avLst>
                  <a:gd name="adj1" fmla="val 14539"/>
                </a:avLst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肘形连接符 82"/>
              <p:cNvCxnSpPr>
                <a:endCxn id="84" idx="1"/>
              </p:cNvCxnSpPr>
              <p:nvPr/>
            </p:nvCxnSpPr>
            <p:spPr>
              <a:xfrm flipV="1">
                <a:off x="1764059" y="2955944"/>
                <a:ext cx="3615346" cy="1044332"/>
              </a:xfrm>
              <a:prstGeom prst="bentConnector3">
                <a:avLst>
                  <a:gd name="adj1" fmla="val 18550"/>
                </a:avLst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矩形 83"/>
              <p:cNvSpPr/>
              <p:nvPr/>
            </p:nvSpPr>
            <p:spPr>
              <a:xfrm>
                <a:off x="5379405" y="2883508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800"/>
              </a:p>
            </p:txBody>
          </p:sp>
          <p:sp>
            <p:nvSpPr>
              <p:cNvPr id="85" name="矩形 84"/>
              <p:cNvSpPr/>
              <p:nvPr/>
            </p:nvSpPr>
            <p:spPr>
              <a:xfrm>
                <a:off x="3915705" y="2677163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86" name="肘形连接符 85"/>
              <p:cNvCxnSpPr>
                <a:endCxn id="85" idx="1"/>
              </p:cNvCxnSpPr>
              <p:nvPr/>
            </p:nvCxnSpPr>
            <p:spPr>
              <a:xfrm flipV="1">
                <a:off x="1766669" y="2749599"/>
                <a:ext cx="2149036" cy="1172340"/>
              </a:xfrm>
              <a:prstGeom prst="bentConnector3">
                <a:avLst>
                  <a:gd name="adj1" fmla="val 27430"/>
                </a:avLst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肘形连接符 86"/>
              <p:cNvCxnSpPr/>
              <p:nvPr/>
            </p:nvCxnSpPr>
            <p:spPr>
              <a:xfrm rot="5400000" flipH="1" flipV="1">
                <a:off x="1555340" y="2775649"/>
                <a:ext cx="1234816" cy="864556"/>
              </a:xfrm>
              <a:prstGeom prst="bentConnector2">
                <a:avLst/>
              </a:prstGeom>
              <a:ln w="12700">
                <a:solidFill>
                  <a:srgbClr val="00969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>
                <a:off x="1572376" y="2696372"/>
                <a:ext cx="0" cy="1126045"/>
              </a:xfrm>
              <a:prstGeom prst="line">
                <a:avLst/>
              </a:prstGeom>
              <a:ln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矩形 88"/>
              <p:cNvSpPr/>
              <p:nvPr/>
            </p:nvSpPr>
            <p:spPr>
              <a:xfrm>
                <a:off x="1436797" y="2534778"/>
                <a:ext cx="255543" cy="144871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2" name="文本框 2"/>
              <p:cNvSpPr txBox="1">
                <a:spLocks noChangeArrowheads="1"/>
              </p:cNvSpPr>
              <p:nvPr/>
            </p:nvSpPr>
            <p:spPr bwMode="auto">
              <a:xfrm>
                <a:off x="2850891" y="2192424"/>
                <a:ext cx="783590" cy="332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7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93" name="图片 92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74" t="3907" r="6222" b="5971"/>
              <a:stretch/>
            </p:blipFill>
            <p:spPr>
              <a:xfrm>
                <a:off x="2330150" y="2142553"/>
                <a:ext cx="552104" cy="553819"/>
              </a:xfrm>
              <a:prstGeom prst="rect">
                <a:avLst/>
              </a:prstGeom>
            </p:spPr>
          </p:pic>
          <p:sp>
            <p:nvSpPr>
              <p:cNvPr id="94" name="文本框 2"/>
              <p:cNvSpPr txBox="1">
                <a:spLocks noChangeArrowheads="1"/>
              </p:cNvSpPr>
              <p:nvPr/>
            </p:nvSpPr>
            <p:spPr bwMode="auto">
              <a:xfrm>
                <a:off x="1279361" y="2192424"/>
                <a:ext cx="783590" cy="332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en-US" sz="800" kern="100" dirty="0">
                    <a:solidFill>
                      <a:srgbClr val="A6A6A6"/>
                    </a:solidFill>
                    <a:effectLst/>
                    <a:latin typeface="Calibri" panose="020F0502020204030204" pitchFamily="34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Room 8</a:t>
                </a:r>
                <a:endParaRPr lang="zh-CN" sz="800" kern="100" dirty="0"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96" name="图片 95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146" t="28917" r="23630" b="27293"/>
              <a:stretch/>
            </p:blipFill>
            <p:spPr>
              <a:xfrm>
                <a:off x="32204" y="3988977"/>
                <a:ext cx="950624" cy="812630"/>
              </a:xfrm>
              <a:prstGeom prst="rect">
                <a:avLst/>
              </a:prstGeom>
            </p:spPr>
          </p:pic>
        </p:grp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0324" y="2367436"/>
            <a:ext cx="3129027" cy="1877416"/>
          </a:xfrm>
          <a:prstGeom prst="rect">
            <a:avLst/>
          </a:prstGeom>
        </p:spPr>
      </p:pic>
      <p:sp>
        <p:nvSpPr>
          <p:cNvPr id="97" name="矩形 96"/>
          <p:cNvSpPr/>
          <p:nvPr/>
        </p:nvSpPr>
        <p:spPr>
          <a:xfrm>
            <a:off x="198438" y="2945870"/>
            <a:ext cx="172057" cy="1091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0562" y="3124974"/>
            <a:ext cx="7015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 dirty="0"/>
              <a:t>Room temperature sensor</a:t>
            </a:r>
            <a:endParaRPr lang="zh-CN" altLang="en-US" sz="700" dirty="0"/>
          </a:p>
        </p:txBody>
      </p:sp>
    </p:spTree>
    <p:extLst>
      <p:ext uri="{BB962C8B-B14F-4D97-AF65-F5344CB8AC3E}">
        <p14:creationId xmlns:p14="http://schemas.microsoft.com/office/powerpoint/2010/main" val="2407679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18/33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4">
            <a:extLst>
              <a:ext uri="{FF2B5EF4-FFF2-40B4-BE49-F238E27FC236}">
                <a16:creationId xmlns:a16="http://schemas.microsoft.com/office/drawing/2014/main" id="{CBFE5FFE-3819-124E-AA4A-83BAC0DE3157}"/>
              </a:ext>
            </a:extLst>
          </p:cNvPr>
          <p:cNvSpPr txBox="1"/>
          <p:nvPr/>
        </p:nvSpPr>
        <p:spPr>
          <a:xfrm>
            <a:off x="7167870" y="5850206"/>
            <a:ext cx="1200970" cy="255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Page number format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56DF718-0FD8-2248-87CE-E9DBEE90F0BC}"/>
              </a:ext>
            </a:extLst>
          </p:cNvPr>
          <p:cNvSpPr txBox="1"/>
          <p:nvPr/>
        </p:nvSpPr>
        <p:spPr>
          <a:xfrm>
            <a:off x="209894" y="149056"/>
            <a:ext cx="3995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Широкий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робочий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діапазон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056773"/>
              </p:ext>
            </p:extLst>
          </p:nvPr>
        </p:nvGraphicFramePr>
        <p:xfrm>
          <a:off x="398507" y="3180740"/>
          <a:ext cx="7886699" cy="1303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1522">
                  <a:extLst>
                    <a:ext uri="{9D8B030D-6E8A-4147-A177-3AD203B41FA5}">
                      <a16:colId xmlns:a16="http://schemas.microsoft.com/office/drawing/2014/main" val="3963171468"/>
                    </a:ext>
                  </a:extLst>
                </a:gridCol>
                <a:gridCol w="2268678">
                  <a:extLst>
                    <a:ext uri="{9D8B030D-6E8A-4147-A177-3AD203B41FA5}">
                      <a16:colId xmlns:a16="http://schemas.microsoft.com/office/drawing/2014/main" val="941636221"/>
                    </a:ext>
                  </a:extLst>
                </a:gridCol>
                <a:gridCol w="672731">
                  <a:extLst>
                    <a:ext uri="{9D8B030D-6E8A-4147-A177-3AD203B41FA5}">
                      <a16:colId xmlns:a16="http://schemas.microsoft.com/office/drawing/2014/main" val="3202234851"/>
                    </a:ext>
                  </a:extLst>
                </a:gridCol>
                <a:gridCol w="2683768">
                  <a:extLst>
                    <a:ext uri="{9D8B030D-6E8A-4147-A177-3AD203B41FA5}">
                      <a16:colId xmlns:a16="http://schemas.microsoft.com/office/drawing/2014/main" val="2549020735"/>
                    </a:ext>
                  </a:extLst>
                </a:gridCol>
              </a:tblGrid>
              <a:tr h="16298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Робочий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діапазон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en-US" sz="900" u="none" strike="noStrike" dirty="0">
                          <a:effectLst/>
                        </a:rPr>
                        <a:t>(</a:t>
                      </a:r>
                      <a:r>
                        <a:rPr lang="uk-UA" sz="900" u="none" strike="noStrike" dirty="0" err="1">
                          <a:effectLst/>
                        </a:rPr>
                        <a:t>Обігріг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</a:t>
                      </a:r>
                      <a:r>
                        <a:rPr lang="ru-RU" sz="900" u="none" strike="noStrike" dirty="0" err="1">
                          <a:effectLst/>
                        </a:rPr>
                        <a:t>зовнішнього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повітря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 (DB)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-25~35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4198491"/>
                  </a:ext>
                </a:extLst>
              </a:tr>
              <a:tr h="16298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води на </a:t>
                      </a:r>
                      <a:r>
                        <a:rPr lang="ru-RU" sz="900" u="none" strike="noStrike" dirty="0" err="1">
                          <a:effectLst/>
                        </a:rPr>
                        <a:t>виході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15~60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07180688"/>
                  </a:ext>
                </a:extLst>
              </a:tr>
              <a:tr h="16298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Робочий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діапазон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en-US" sz="900" u="none" strike="noStrike" dirty="0">
                          <a:effectLst/>
                        </a:rPr>
                        <a:t>(</a:t>
                      </a:r>
                      <a:r>
                        <a:rPr lang="uk-UA" sz="900" u="none" strike="noStrike" dirty="0">
                          <a:effectLst/>
                        </a:rPr>
                        <a:t>Охолодження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</a:t>
                      </a:r>
                      <a:r>
                        <a:rPr lang="ru-RU" sz="900" u="none" strike="noStrike" dirty="0" err="1">
                          <a:effectLst/>
                        </a:rPr>
                        <a:t>зовнішнього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повітря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 (DB)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5~46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82648937"/>
                  </a:ext>
                </a:extLst>
              </a:tr>
              <a:tr h="16298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води на </a:t>
                      </a:r>
                      <a:r>
                        <a:rPr lang="ru-RU" sz="900" u="none" strike="noStrike" dirty="0" err="1">
                          <a:effectLst/>
                        </a:rPr>
                        <a:t>виході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5~22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8010727"/>
                  </a:ext>
                </a:extLst>
              </a:tr>
              <a:tr h="16298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Робочий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діапазон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en-US" sz="900" u="none" strike="noStrike" dirty="0">
                          <a:effectLst/>
                        </a:rPr>
                        <a:t>(</a:t>
                      </a:r>
                      <a:r>
                        <a:rPr lang="ru-RU" sz="900" u="none" strike="noStrike" dirty="0">
                          <a:effectLst/>
                        </a:rPr>
                        <a:t>ГВП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</a:t>
                      </a:r>
                      <a:r>
                        <a:rPr lang="ru-RU" sz="900" u="none" strike="noStrike" dirty="0" err="1">
                          <a:effectLst/>
                        </a:rPr>
                        <a:t>зовнішнього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повітря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 (DB)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-25~40</a:t>
                      </a:r>
                      <a:r>
                        <a:rPr lang="zh-CN" altLang="en-US" sz="900" u="none" strike="noStrike">
                          <a:effectLst/>
                        </a:rPr>
                        <a:t>℃</a:t>
                      </a:r>
                      <a:endParaRPr lang="zh-CN" altLang="en-US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6416541"/>
                  </a:ext>
                </a:extLst>
              </a:tr>
              <a:tr h="16298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води у резервуар</a:t>
                      </a:r>
                      <a:r>
                        <a:rPr lang="uk-UA" sz="900" u="none" strike="noStrike" dirty="0">
                          <a:effectLst/>
                        </a:rPr>
                        <a:t>і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30~55(75*</a:t>
                      </a:r>
                      <a:r>
                        <a:rPr lang="en-US" altLang="zh-CN" sz="900" u="none" strike="noStrike" baseline="30000">
                          <a:effectLst/>
                        </a:rPr>
                        <a:t>4</a:t>
                      </a:r>
                      <a:r>
                        <a:rPr lang="en-US" altLang="zh-CN" sz="900" u="none" strike="noStrike">
                          <a:effectLst/>
                        </a:rPr>
                        <a:t>)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3923724"/>
                  </a:ext>
                </a:extLst>
              </a:tr>
              <a:tr h="16298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</a:rPr>
                        <a:t>Робочий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діапазон</a:t>
                      </a:r>
                      <a:r>
                        <a:rPr lang="en-US" sz="900" u="none" strike="noStrike" dirty="0">
                          <a:effectLst/>
                        </a:rPr>
                        <a:t> (SWP)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</a:t>
                      </a:r>
                      <a:r>
                        <a:rPr lang="ru-RU" sz="900" u="none" strike="noStrike" dirty="0" err="1">
                          <a:effectLst/>
                        </a:rPr>
                        <a:t>зовнішнього</a:t>
                      </a:r>
                      <a:r>
                        <a:rPr lang="ru-RU" sz="900" u="none" strike="noStrike" dirty="0">
                          <a:effectLst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</a:rPr>
                        <a:t>повітря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ºC (DB)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-25~40</a:t>
                      </a:r>
                      <a:r>
                        <a:rPr lang="zh-CN" altLang="en-US" sz="900" u="none" strike="noStrike">
                          <a:effectLst/>
                        </a:rPr>
                        <a:t>℃</a:t>
                      </a:r>
                      <a:endParaRPr lang="zh-CN" altLang="en-US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0808053"/>
                  </a:ext>
                </a:extLst>
              </a:tr>
              <a:tr h="16298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Температура води у </a:t>
                      </a:r>
                      <a:r>
                        <a:rPr lang="ru-RU" sz="900" u="none" strike="noStrike" dirty="0" err="1">
                          <a:effectLst/>
                        </a:rPr>
                        <a:t>басейны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ºC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24~33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0662057"/>
                  </a:ext>
                </a:extLst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328995" y="4487467"/>
            <a:ext cx="81489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1000" dirty="0">
                <a:latin typeface="Hisense Sans Alfabet"/>
              </a:rPr>
              <a:t>*4 За </a:t>
            </a:r>
            <a:r>
              <a:rPr lang="ru-RU" altLang="zh-CN" sz="1000" dirty="0" err="1">
                <a:latin typeface="Hisense Sans Alfabet"/>
              </a:rPr>
              <a:t>наявності</a:t>
            </a:r>
            <a:r>
              <a:rPr lang="ru-RU" altLang="zh-CN" sz="1000" dirty="0">
                <a:latin typeface="Hisense Sans Alfabet"/>
              </a:rPr>
              <a:t> </a:t>
            </a:r>
            <a:r>
              <a:rPr lang="ru-RU" altLang="zh-CN" sz="1000" dirty="0" err="1">
                <a:latin typeface="Hisense Sans Alfabet"/>
              </a:rPr>
              <a:t>електронагрівача</a:t>
            </a:r>
            <a:r>
              <a:rPr lang="ru-RU" altLang="zh-CN" sz="1000" dirty="0">
                <a:latin typeface="Hisense Sans Alfabet"/>
              </a:rPr>
              <a:t> ГВП, </a:t>
            </a:r>
            <a:r>
              <a:rPr lang="ru-RU" altLang="zh-CN" sz="1000" dirty="0" err="1">
                <a:latin typeface="Hisense Sans Alfabet"/>
              </a:rPr>
              <a:t>встановленого</a:t>
            </a:r>
            <a:r>
              <a:rPr lang="ru-RU" altLang="zh-CN" sz="1000" dirty="0">
                <a:latin typeface="Hisense Sans Alfabet"/>
              </a:rPr>
              <a:t> в баку ГВП, температура настройки </a:t>
            </a:r>
            <a:r>
              <a:rPr lang="ru-RU" altLang="zh-CN" sz="1000" dirty="0" err="1">
                <a:latin typeface="Hisense Sans Alfabet"/>
              </a:rPr>
              <a:t>може</a:t>
            </a:r>
            <a:r>
              <a:rPr lang="ru-RU" altLang="zh-CN" sz="1000" dirty="0">
                <a:latin typeface="Hisense Sans Alfabet"/>
              </a:rPr>
              <a:t> </a:t>
            </a:r>
            <a:r>
              <a:rPr lang="ru-RU" altLang="zh-CN" sz="1000" dirty="0" err="1">
                <a:latin typeface="Hisense Sans Alfabet"/>
              </a:rPr>
              <a:t>досягати</a:t>
            </a:r>
            <a:r>
              <a:rPr lang="ru-RU" altLang="zh-CN" sz="1000" dirty="0">
                <a:latin typeface="Hisense Sans Alfabet"/>
              </a:rPr>
              <a:t> 75 °C.</a:t>
            </a:r>
            <a:endParaRPr lang="zh-CN" altLang="en-US" sz="1000" dirty="0">
              <a:latin typeface="Hisense Sans Alfabet"/>
            </a:endParaRPr>
          </a:p>
        </p:txBody>
      </p:sp>
      <p:pic>
        <p:nvPicPr>
          <p:cNvPr id="12" name="Picture 2" descr="C:\Users\pancuilian\Documents\HiChatX\e91024d5-7738-11e7-bcae-005056a350a6\temp\Image_202112141605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054" y="1306917"/>
            <a:ext cx="721292" cy="167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398507" y="699414"/>
            <a:ext cx="75801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/>
              <a:t>Продукт </a:t>
            </a:r>
            <a:r>
              <a:rPr lang="ru-RU" altLang="zh-CN" dirty="0" err="1"/>
              <a:t>призначений</a:t>
            </a:r>
            <a:r>
              <a:rPr lang="ru-RU" altLang="zh-CN" dirty="0"/>
              <a:t> для </a:t>
            </a:r>
            <a:r>
              <a:rPr lang="ru-RU" altLang="zh-CN" dirty="0" err="1"/>
              <a:t>роботи</a:t>
            </a:r>
            <a:r>
              <a:rPr lang="ru-RU" altLang="zh-CN" dirty="0"/>
              <a:t> в широкому </a:t>
            </a:r>
            <a:r>
              <a:rPr lang="ru-RU" altLang="zh-CN" dirty="0" err="1"/>
              <a:t>діапазоні</a:t>
            </a:r>
            <a:r>
              <a:rPr lang="ru-RU" altLang="zh-CN" dirty="0"/>
              <a:t> і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підтримувати</a:t>
            </a:r>
            <a:r>
              <a:rPr lang="ru-RU" altLang="zh-CN" dirty="0"/>
              <a:t> роботу </a:t>
            </a:r>
            <a:r>
              <a:rPr lang="ru-RU" altLang="zh-CN" dirty="0" err="1"/>
              <a:t>системи</a:t>
            </a:r>
            <a:r>
              <a:rPr lang="ru-RU" altLang="zh-CN" dirty="0"/>
              <a:t> за </a:t>
            </a:r>
            <a:r>
              <a:rPr lang="ru-RU" altLang="zh-CN" dirty="0" err="1"/>
              <a:t>температури</a:t>
            </a:r>
            <a:r>
              <a:rPr lang="ru-RU" altLang="zh-CN" dirty="0"/>
              <a:t> -25℃ (</a:t>
            </a:r>
            <a:r>
              <a:rPr lang="ru-RU" altLang="zh-CN" dirty="0" err="1"/>
              <a:t>нагрів</a:t>
            </a:r>
            <a:r>
              <a:rPr lang="ru-RU" altLang="zh-CN" dirty="0"/>
              <a:t>) та 46℃ (</a:t>
            </a:r>
            <a:r>
              <a:rPr lang="ru-RU" altLang="zh-CN" dirty="0" err="1"/>
              <a:t>охолодження</a:t>
            </a:r>
            <a:r>
              <a:rPr lang="ru-RU" altLang="zh-CN" dirty="0"/>
              <a:t>).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574" y="1221796"/>
            <a:ext cx="2057743" cy="175648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167" y="1306917"/>
            <a:ext cx="2161812" cy="16713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741234" y="2898379"/>
            <a:ext cx="1499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latin typeface="Hisense Sans Alfabet"/>
              </a:rPr>
              <a:t>Space heating</a:t>
            </a:r>
            <a:endParaRPr lang="zh-CN" altLang="en-US" sz="1000" dirty="0">
              <a:latin typeface="Hisense Sans Alfabe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222381" y="2898379"/>
            <a:ext cx="14998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Hisense Sans Alfabet"/>
              </a:rPr>
              <a:t>Space cooling</a:t>
            </a:r>
            <a:endParaRPr lang="zh-CN" altLang="en-US" sz="1000" dirty="0">
              <a:latin typeface="Hisense Sans Alfabet"/>
            </a:endParaRPr>
          </a:p>
        </p:txBody>
      </p:sp>
    </p:spTree>
    <p:extLst>
      <p:ext uri="{BB962C8B-B14F-4D97-AF65-F5344CB8AC3E}">
        <p14:creationId xmlns:p14="http://schemas.microsoft.com/office/powerpoint/2010/main" val="184132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5424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26110"/>
            <a:ext cx="9152000" cy="5148000"/>
          </a:xfrm>
          <a:prstGeom prst="rect">
            <a:avLst/>
          </a:prstGeom>
        </p:spPr>
      </p:pic>
      <p:sp>
        <p:nvSpPr>
          <p:cNvPr id="13" name="文本框 4"/>
          <p:cNvSpPr txBox="1">
            <a:spLocks noChangeArrowheads="1"/>
          </p:cNvSpPr>
          <p:nvPr/>
        </p:nvSpPr>
        <p:spPr bwMode="auto">
          <a:xfrm>
            <a:off x="380087" y="989003"/>
            <a:ext cx="1061785" cy="3039593"/>
          </a:xfrm>
          <a:prstGeom prst="rect">
            <a:avLst/>
          </a:prstGeom>
          <a:noFill/>
          <a:ln>
            <a:noFill/>
          </a:ln>
        </p:spPr>
        <p:txBody>
          <a:bodyPr vert="vert270" wrap="square" lIns="68558" tIns="34278" rIns="68558" bIns="34278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kumimoji="1" lang="uk-UA" altLang="zh-CN" sz="4000" dirty="0">
                <a:solidFill>
                  <a:srgbClr val="FFFFFF"/>
                </a:solidFill>
                <a:ea typeface="+mn-ea"/>
                <a:cs typeface="Arial" panose="020B0604020202020204" pitchFamily="34" charset="0"/>
              </a:rPr>
              <a:t>Зміст</a:t>
            </a:r>
            <a:endParaRPr kumimoji="1" lang="zh-CN" altLang="en-US" sz="4000" dirty="0">
              <a:solidFill>
                <a:srgbClr val="FFFFFF"/>
              </a:solidFill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组合 25"/>
          <p:cNvGrpSpPr>
            <a:grpSpLocks/>
          </p:cNvGrpSpPr>
          <p:nvPr/>
        </p:nvGrpSpPr>
        <p:grpSpPr bwMode="auto">
          <a:xfrm>
            <a:off x="1694180" y="1280080"/>
            <a:ext cx="6774180" cy="436427"/>
            <a:chOff x="6703262" y="178937"/>
            <a:chExt cx="6829320" cy="581622"/>
          </a:xfrm>
          <a:noFill/>
        </p:grpSpPr>
        <p:sp>
          <p:nvSpPr>
            <p:cNvPr id="15" name="剪去对角的矩形 14"/>
            <p:cNvSpPr/>
            <p:nvPr/>
          </p:nvSpPr>
          <p:spPr>
            <a:xfrm>
              <a:off x="7737139" y="178937"/>
              <a:ext cx="5795443" cy="581622"/>
            </a:xfrm>
            <a:prstGeom prst="snip2Diag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Знайомство з продуктом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6703262" y="178937"/>
              <a:ext cx="666000" cy="581622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999"/>
                </a:lnSpc>
                <a:defRPr/>
              </a:pPr>
              <a:r>
                <a:rPr kumimoji="1"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1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7" name="组合 14"/>
          <p:cNvGrpSpPr>
            <a:grpSpLocks/>
          </p:cNvGrpSpPr>
          <p:nvPr/>
        </p:nvGrpSpPr>
        <p:grpSpPr bwMode="auto">
          <a:xfrm>
            <a:off x="1694180" y="1773408"/>
            <a:ext cx="6774180" cy="455472"/>
            <a:chOff x="6703264" y="2628086"/>
            <a:chExt cx="6403677" cy="608514"/>
          </a:xfrm>
          <a:noFill/>
        </p:grpSpPr>
        <p:sp>
          <p:nvSpPr>
            <p:cNvPr id="18" name="剪去对角的矩形 17"/>
            <p:cNvSpPr/>
            <p:nvPr/>
          </p:nvSpPr>
          <p:spPr>
            <a:xfrm>
              <a:off x="7674930" y="2628086"/>
              <a:ext cx="5432011" cy="608514"/>
            </a:xfrm>
            <a:prstGeom prst="snip2Diag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3">
                <a:lnSpc>
                  <a:spcPts val="2999"/>
                </a:lnSpc>
              </a:pPr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Специфікація</a:t>
              </a:r>
              <a:endParaRPr kumimoji="1"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6703264" y="2628086"/>
              <a:ext cx="624491" cy="60851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999"/>
                </a:lnSpc>
                <a:defRPr/>
              </a:pPr>
              <a:r>
                <a:rPr kumimoji="1"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2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组合 17"/>
          <p:cNvGrpSpPr>
            <a:grpSpLocks/>
          </p:cNvGrpSpPr>
          <p:nvPr/>
        </p:nvGrpSpPr>
        <p:grpSpPr bwMode="auto">
          <a:xfrm>
            <a:off x="1694180" y="2286550"/>
            <a:ext cx="6774179" cy="457059"/>
            <a:chOff x="6703264" y="2628086"/>
            <a:chExt cx="6403677" cy="608514"/>
          </a:xfrm>
          <a:noFill/>
        </p:grpSpPr>
        <p:sp>
          <p:nvSpPr>
            <p:cNvPr id="21" name="剪去对角的矩形 20"/>
            <p:cNvSpPr/>
            <p:nvPr/>
          </p:nvSpPr>
          <p:spPr>
            <a:xfrm>
              <a:off x="7674930" y="2628086"/>
              <a:ext cx="5432011" cy="608514"/>
            </a:xfrm>
            <a:prstGeom prst="snip2Diag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3">
                <a:lnSpc>
                  <a:spcPts val="2999"/>
                </a:lnSpc>
              </a:pPr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Характеристики</a:t>
              </a:r>
              <a:endParaRPr kumimoji="1"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6703264" y="2628086"/>
              <a:ext cx="624491" cy="608514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999"/>
                </a:lnSpc>
                <a:defRPr/>
              </a:pPr>
              <a:r>
                <a:rPr kumimoji="1"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3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3" name="组合 17"/>
          <p:cNvGrpSpPr>
            <a:grpSpLocks/>
          </p:cNvGrpSpPr>
          <p:nvPr/>
        </p:nvGrpSpPr>
        <p:grpSpPr bwMode="auto">
          <a:xfrm>
            <a:off x="1694180" y="2800567"/>
            <a:ext cx="6774179" cy="457066"/>
            <a:chOff x="6703264" y="2628086"/>
            <a:chExt cx="6403677" cy="608525"/>
          </a:xfrm>
          <a:noFill/>
        </p:grpSpPr>
        <p:sp>
          <p:nvSpPr>
            <p:cNvPr id="24" name="剪去对角的矩形 23"/>
            <p:cNvSpPr/>
            <p:nvPr/>
          </p:nvSpPr>
          <p:spPr>
            <a:xfrm>
              <a:off x="7674930" y="2628086"/>
              <a:ext cx="5432011" cy="608514"/>
            </a:xfrm>
            <a:prstGeom prst="snip2Diag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3">
                <a:lnSpc>
                  <a:spcPts val="2999"/>
                </a:lnSpc>
              </a:pPr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Контроль та аксесуари</a:t>
              </a:r>
              <a:endParaRPr kumimoji="1" lang="en-US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5" name="圆角矩形 24"/>
            <p:cNvSpPr/>
            <p:nvPr/>
          </p:nvSpPr>
          <p:spPr>
            <a:xfrm>
              <a:off x="6703264" y="2628095"/>
              <a:ext cx="624491" cy="608516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999"/>
                </a:lnSpc>
                <a:defRPr/>
              </a:pPr>
              <a:r>
                <a:rPr kumimoji="1"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4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694179" y="3315302"/>
            <a:ext cx="6774179" cy="457059"/>
            <a:chOff x="1783909" y="3171136"/>
            <a:chExt cx="4409086" cy="457200"/>
          </a:xfrm>
          <a:noFill/>
        </p:grpSpPr>
        <p:sp>
          <p:nvSpPr>
            <p:cNvPr id="27" name="剪去对角的矩形 26"/>
            <p:cNvSpPr/>
            <p:nvPr/>
          </p:nvSpPr>
          <p:spPr bwMode="auto">
            <a:xfrm>
              <a:off x="2463490" y="3171136"/>
              <a:ext cx="3729505" cy="457200"/>
            </a:xfrm>
            <a:prstGeom prst="snip2Diag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3">
                <a:lnSpc>
                  <a:spcPts val="2999"/>
                </a:lnSpc>
              </a:pPr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Інструменти </a:t>
              </a:r>
              <a:r>
                <a:rPr kumimoji="1" lang="ru-RU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для </a:t>
              </a:r>
              <a:r>
                <a:rPr kumimoji="1" lang="uk-UA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обслуговування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8" name="圆角矩形 27"/>
            <p:cNvSpPr/>
            <p:nvPr/>
          </p:nvSpPr>
          <p:spPr bwMode="auto">
            <a:xfrm>
              <a:off x="1783909" y="3171136"/>
              <a:ext cx="428939" cy="457200"/>
            </a:xfrm>
            <a:prstGeom prst="roundRect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999"/>
                </a:lnSpc>
                <a:defRPr/>
              </a:pPr>
              <a:r>
                <a:rPr kumimoji="1" lang="en-US" altLang="zh-CN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5</a:t>
              </a:r>
              <a:endParaRPr kumimoji="1" lang="zh-CN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19/33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4822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Низький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рівень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шуму при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роботі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952" y="2487024"/>
            <a:ext cx="5005916" cy="194531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4540" y="657728"/>
            <a:ext cx="802125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Різні</a:t>
            </a:r>
            <a:r>
              <a:rPr lang="ru-RU" altLang="zh-CN" dirty="0"/>
              <a:t> </a:t>
            </a:r>
            <a:r>
              <a:rPr lang="ru-RU" altLang="zh-CN" dirty="0" err="1"/>
              <a:t>шумові</a:t>
            </a:r>
            <a:r>
              <a:rPr lang="ru-RU" altLang="zh-CN" dirty="0"/>
              <a:t> </a:t>
            </a:r>
            <a:r>
              <a:rPr lang="ru-RU" altLang="zh-CN" dirty="0" err="1"/>
              <a:t>режими</a:t>
            </a:r>
            <a:r>
              <a:rPr lang="ru-RU" altLang="zh-CN" dirty="0"/>
              <a:t> для </a:t>
            </a:r>
            <a:r>
              <a:rPr lang="ru-RU" altLang="zh-CN" dirty="0" err="1"/>
              <a:t>різних</a:t>
            </a:r>
            <a:r>
              <a:rPr lang="ru-RU" altLang="zh-CN" dirty="0"/>
              <a:t> </a:t>
            </a:r>
            <a:r>
              <a:rPr lang="ru-RU" altLang="zh-CN" dirty="0" err="1"/>
              <a:t>випадків</a:t>
            </a:r>
            <a:r>
              <a:rPr lang="ru-RU" altLang="zh-CN" dirty="0"/>
              <a:t> </a:t>
            </a:r>
            <a:r>
              <a:rPr lang="ru-RU" altLang="zh-CN" dirty="0" err="1"/>
              <a:t>використання</a:t>
            </a:r>
            <a:r>
              <a:rPr lang="ru-RU" altLang="zh-CN" dirty="0"/>
              <a:t> </a:t>
            </a:r>
            <a:r>
              <a:rPr lang="ru-RU" altLang="zh-CN" dirty="0" err="1"/>
              <a:t>перемикаються</a:t>
            </a:r>
            <a:r>
              <a:rPr lang="ru-RU" altLang="zh-CN" dirty="0"/>
              <a:t> </a:t>
            </a:r>
            <a:r>
              <a:rPr lang="ru-RU" altLang="zh-CN" dirty="0" err="1"/>
              <a:t>однією</a:t>
            </a:r>
            <a:r>
              <a:rPr lang="ru-RU" altLang="zh-CN" dirty="0"/>
              <a:t> </a:t>
            </a:r>
            <a:r>
              <a:rPr lang="ru-RU" altLang="zh-CN" dirty="0" err="1"/>
              <a:t>кнопкою</a:t>
            </a:r>
            <a:r>
              <a:rPr lang="ru-RU" altLang="zh-CN" dirty="0"/>
              <a:t> </a:t>
            </a:r>
            <a:r>
              <a:rPr lang="ru-RU" altLang="zh-CN" dirty="0" err="1"/>
              <a:t>між</a:t>
            </a:r>
            <a:r>
              <a:rPr lang="ru-RU" altLang="zh-CN" dirty="0"/>
              <a:t> </a:t>
            </a:r>
            <a:r>
              <a:rPr lang="ru-RU" altLang="zh-CN" dirty="0" err="1"/>
              <a:t>нормальним</a:t>
            </a:r>
            <a:r>
              <a:rPr lang="ru-RU" altLang="zh-CN" dirty="0"/>
              <a:t> режимом, режимом </a:t>
            </a:r>
            <a:r>
              <a:rPr lang="ru-RU" altLang="zh-CN" dirty="0" err="1"/>
              <a:t>низького</a:t>
            </a:r>
            <a:r>
              <a:rPr lang="ru-RU" altLang="zh-CN" dirty="0"/>
              <a:t> шуму і </a:t>
            </a:r>
            <a:r>
              <a:rPr lang="ru-RU" altLang="zh-CN" dirty="0" err="1"/>
              <a:t>нічним</a:t>
            </a:r>
            <a:r>
              <a:rPr lang="ru-RU" altLang="zh-CN" dirty="0"/>
              <a:t> режимом (6 </a:t>
            </a:r>
            <a:r>
              <a:rPr lang="ru-RU" altLang="zh-CN" dirty="0" err="1"/>
              <a:t>рівнів</a:t>
            </a:r>
            <a:r>
              <a:rPr lang="ru-RU" altLang="zh-CN" dirty="0"/>
              <a:t>). </a:t>
            </a:r>
            <a:r>
              <a:rPr lang="ru-RU" altLang="zh-CN" dirty="0" err="1"/>
              <a:t>Інсталятор</a:t>
            </a:r>
            <a:r>
              <a:rPr lang="ru-RU" altLang="zh-CN" dirty="0"/>
              <a:t>/</a:t>
            </a:r>
            <a:r>
              <a:rPr lang="ru-RU" altLang="zh-CN" dirty="0" err="1"/>
              <a:t>кінцевий</a:t>
            </a:r>
            <a:r>
              <a:rPr lang="ru-RU" altLang="zh-CN" dirty="0"/>
              <a:t> </a:t>
            </a:r>
            <a:r>
              <a:rPr lang="ru-RU" altLang="zh-CN" dirty="0" err="1"/>
              <a:t>користувач</a:t>
            </a:r>
            <a:r>
              <a:rPr lang="ru-RU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легко </a:t>
            </a:r>
            <a:r>
              <a:rPr lang="ru-RU" altLang="zh-CN" dirty="0" err="1"/>
              <a:t>перемикати</a:t>
            </a:r>
            <a:r>
              <a:rPr lang="ru-RU" altLang="zh-CN" dirty="0"/>
              <a:t> режим шуму </a:t>
            </a:r>
            <a:r>
              <a:rPr lang="ru-RU" altLang="zh-CN" dirty="0" err="1"/>
              <a:t>відповідно</a:t>
            </a:r>
            <a:r>
              <a:rPr lang="ru-RU" altLang="zh-CN" dirty="0"/>
              <a:t> до </a:t>
            </a:r>
            <a:r>
              <a:rPr lang="ru-RU" altLang="zh-CN" dirty="0" err="1"/>
              <a:t>своїх</a:t>
            </a:r>
            <a:r>
              <a:rPr lang="ru-RU" altLang="zh-CN" dirty="0"/>
              <a:t> потреб.</a:t>
            </a:r>
            <a:endParaRPr lang="zh-CN" altLang="en-US" dirty="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905" y="2509512"/>
            <a:ext cx="3473107" cy="1922826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529624"/>
              </p:ext>
            </p:extLst>
          </p:nvPr>
        </p:nvGraphicFramePr>
        <p:xfrm>
          <a:off x="380999" y="1354940"/>
          <a:ext cx="7965622" cy="1435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7428">
                  <a:extLst>
                    <a:ext uri="{9D8B030D-6E8A-4147-A177-3AD203B41FA5}">
                      <a16:colId xmlns:a16="http://schemas.microsoft.com/office/drawing/2014/main" val="375401016"/>
                    </a:ext>
                  </a:extLst>
                </a:gridCol>
                <a:gridCol w="1823178">
                  <a:extLst>
                    <a:ext uri="{9D8B030D-6E8A-4147-A177-3AD203B41FA5}">
                      <a16:colId xmlns:a16="http://schemas.microsoft.com/office/drawing/2014/main" val="2367370156"/>
                    </a:ext>
                  </a:extLst>
                </a:gridCol>
                <a:gridCol w="1081254">
                  <a:extLst>
                    <a:ext uri="{9D8B030D-6E8A-4147-A177-3AD203B41FA5}">
                      <a16:colId xmlns:a16="http://schemas.microsoft.com/office/drawing/2014/main" val="4221904884"/>
                    </a:ext>
                  </a:extLst>
                </a:gridCol>
                <a:gridCol w="1081254">
                  <a:extLst>
                    <a:ext uri="{9D8B030D-6E8A-4147-A177-3AD203B41FA5}">
                      <a16:colId xmlns:a16="http://schemas.microsoft.com/office/drawing/2014/main" val="3969949375"/>
                    </a:ext>
                  </a:extLst>
                </a:gridCol>
                <a:gridCol w="1081254">
                  <a:extLst>
                    <a:ext uri="{9D8B030D-6E8A-4147-A177-3AD203B41FA5}">
                      <a16:colId xmlns:a16="http://schemas.microsoft.com/office/drawing/2014/main" val="1838622059"/>
                    </a:ext>
                  </a:extLst>
                </a:gridCol>
                <a:gridCol w="1081254">
                  <a:extLst>
                    <a:ext uri="{9D8B030D-6E8A-4147-A177-3AD203B41FA5}">
                      <a16:colId xmlns:a16="http://schemas.microsoft.com/office/drawing/2014/main" val="3936415532"/>
                    </a:ext>
                  </a:extLst>
                </a:gridCol>
              </a:tblGrid>
              <a:tr h="216685"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AHW-044HCDS1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AHW-060HCDS1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AHW-080HCDS1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71946431"/>
                  </a:ext>
                </a:extLst>
              </a:tr>
              <a:tr h="216685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baseline="0" dirty="0">
                          <a:effectLst/>
                        </a:rPr>
                        <a:t>Звуковий тиск</a:t>
                      </a:r>
                      <a:r>
                        <a:rPr lang="en-US" sz="1000" u="none" strike="noStrike" baseline="30000" dirty="0">
                          <a:effectLst/>
                        </a:rPr>
                        <a:t>*1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Нормальний</a:t>
                      </a:r>
                      <a:r>
                        <a:rPr lang="uk-UA" sz="1000" u="none" strike="noStrike" baseline="0" dirty="0">
                          <a:effectLst/>
                        </a:rPr>
                        <a:t> режим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uk-UA" sz="1000" u="none" strike="noStrike" dirty="0">
                          <a:effectLst/>
                        </a:rPr>
                        <a:t>Обігрів</a:t>
                      </a:r>
                      <a:r>
                        <a:rPr lang="en-US" sz="1000" u="none" strike="noStrike" dirty="0">
                          <a:effectLst/>
                        </a:rPr>
                        <a:t>/</a:t>
                      </a:r>
                      <a:r>
                        <a:rPr lang="uk-UA" sz="1000" u="none" strike="noStrike" dirty="0">
                          <a:effectLst/>
                        </a:rPr>
                        <a:t>Охолодження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 err="1">
                          <a:effectLst/>
                        </a:rPr>
                        <a:t>дБ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47/47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48/47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50/47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6951040"/>
                  </a:ext>
                </a:extLst>
              </a:tr>
              <a:tr h="188422"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Сила звуку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Нормальний режим </a:t>
                      </a:r>
                      <a:r>
                        <a:rPr lang="en-US" sz="1000" u="none" strike="noStrike" dirty="0">
                          <a:effectLst/>
                        </a:rPr>
                        <a:t>(</a:t>
                      </a:r>
                      <a:r>
                        <a:rPr lang="uk-UA" sz="1000" u="none" strike="noStrike" dirty="0">
                          <a:effectLst/>
                        </a:rPr>
                        <a:t>Обігрів</a:t>
                      </a:r>
                      <a:r>
                        <a:rPr lang="en-US" sz="1000" u="none" strike="noStrike" dirty="0">
                          <a:effectLst/>
                        </a:rPr>
                        <a:t>/</a:t>
                      </a:r>
                      <a:r>
                        <a:rPr lang="uk-UA" sz="1000" u="none" strike="noStrike" dirty="0">
                          <a:effectLst/>
                        </a:rPr>
                        <a:t>Охолодження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 err="1">
                          <a:effectLst/>
                        </a:rPr>
                        <a:t>дБ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61/61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62/61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64/61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3661222"/>
                  </a:ext>
                </a:extLst>
              </a:tr>
              <a:tr h="21294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Звуковий тиск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Режим</a:t>
                      </a:r>
                      <a:r>
                        <a:rPr lang="uk-UA" sz="1000" u="none" strike="noStrike" baseline="0" dirty="0">
                          <a:effectLst/>
                        </a:rPr>
                        <a:t> низького шуму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uk-UA" sz="1000" u="none" strike="noStrike" dirty="0">
                          <a:effectLst/>
                        </a:rPr>
                        <a:t>Обігрів</a:t>
                      </a:r>
                      <a:r>
                        <a:rPr lang="en-US" sz="1000" u="none" strike="noStrike" dirty="0">
                          <a:effectLst/>
                        </a:rPr>
                        <a:t>/</a:t>
                      </a:r>
                      <a:r>
                        <a:rPr lang="uk-UA" sz="1000" u="none" strike="noStrike" dirty="0">
                          <a:effectLst/>
                        </a:rPr>
                        <a:t>Охолодження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 err="1">
                          <a:effectLst/>
                        </a:rPr>
                        <a:t>дБ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39/39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42/42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43/43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7971197"/>
                  </a:ext>
                </a:extLst>
              </a:tr>
              <a:tr h="212949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000" u="none" strike="noStrike" dirty="0">
                          <a:effectLst/>
                        </a:rPr>
                        <a:t>Режим</a:t>
                      </a:r>
                      <a:r>
                        <a:rPr lang="uk-UA" sz="1000" u="none" strike="noStrike" baseline="0" dirty="0">
                          <a:effectLst/>
                        </a:rPr>
                        <a:t> нічної зміни</a:t>
                      </a:r>
                      <a:r>
                        <a:rPr lang="en-US" sz="1000" u="none" strike="noStrike" dirty="0">
                          <a:effectLst/>
                        </a:rPr>
                        <a:t> (</a:t>
                      </a:r>
                      <a:r>
                        <a:rPr lang="uk-UA" sz="1000" u="none" strike="noStrike" dirty="0">
                          <a:effectLst/>
                        </a:rPr>
                        <a:t>Обігрів</a:t>
                      </a:r>
                      <a:r>
                        <a:rPr lang="en-US" sz="1000" u="none" strike="noStrike" dirty="0">
                          <a:effectLst/>
                        </a:rPr>
                        <a:t>/</a:t>
                      </a:r>
                      <a:r>
                        <a:rPr lang="uk-UA" sz="1000" u="none" strike="noStrike" dirty="0">
                          <a:effectLst/>
                        </a:rPr>
                        <a:t>Охолодження</a:t>
                      </a:r>
                      <a:r>
                        <a:rPr lang="en-US" sz="1000" u="none" strike="noStrike" dirty="0">
                          <a:effectLst/>
                        </a:rPr>
                        <a:t>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000" u="none" strike="noStrike" dirty="0" err="1">
                          <a:effectLst/>
                        </a:rPr>
                        <a:t>дБ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35/35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>
                          <a:effectLst/>
                        </a:rPr>
                        <a:t>38/38</a:t>
                      </a:r>
                      <a:endParaRPr lang="en-US" altLang="zh-CN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000" u="none" strike="noStrike" dirty="0">
                          <a:effectLst/>
                        </a:rPr>
                        <a:t>39/39</a:t>
                      </a:r>
                      <a:endParaRPr lang="en-US" altLang="zh-CN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22386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159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20/33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4">
            <a:extLst>
              <a:ext uri="{FF2B5EF4-FFF2-40B4-BE49-F238E27FC236}">
                <a16:creationId xmlns:a16="http://schemas.microsoft.com/office/drawing/2014/main" id="{CBFE5FFE-3819-124E-AA4A-83BAC0DE3157}"/>
              </a:ext>
            </a:extLst>
          </p:cNvPr>
          <p:cNvSpPr txBox="1"/>
          <p:nvPr/>
        </p:nvSpPr>
        <p:spPr>
          <a:xfrm>
            <a:off x="7167870" y="5850206"/>
            <a:ext cx="1200970" cy="255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Page number format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56DF718-0FD8-2248-87CE-E9DBEE90F0BC}"/>
              </a:ext>
            </a:extLst>
          </p:cNvPr>
          <p:cNvSpPr txBox="1"/>
          <p:nvPr/>
        </p:nvSpPr>
        <p:spPr>
          <a:xfrm>
            <a:off x="209894" y="149056"/>
            <a:ext cx="2829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Елегантний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дизайн 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562" y="878725"/>
            <a:ext cx="2434615" cy="228198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1" t="1" r="30922" b="31522"/>
          <a:stretch/>
        </p:blipFill>
        <p:spPr>
          <a:xfrm>
            <a:off x="368925" y="928686"/>
            <a:ext cx="1989558" cy="20375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9757" y="928686"/>
            <a:ext cx="2693393" cy="22320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8925" y="3378820"/>
            <a:ext cx="830672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Завдяки</a:t>
            </a:r>
            <a:r>
              <a:rPr lang="ru-RU" altLang="zh-CN" dirty="0"/>
              <a:t> </a:t>
            </a:r>
            <a:r>
              <a:rPr lang="ru-RU" altLang="zh-CN" dirty="0" err="1"/>
              <a:t>новій</a:t>
            </a:r>
            <a:r>
              <a:rPr lang="ru-RU" altLang="zh-CN" dirty="0"/>
              <a:t> </a:t>
            </a:r>
            <a:r>
              <a:rPr lang="ru-RU" altLang="zh-CN" dirty="0" err="1"/>
              <a:t>безгвинтовій</a:t>
            </a:r>
            <a:r>
              <a:rPr lang="ru-RU" altLang="zh-CN" dirty="0"/>
              <a:t> </a:t>
            </a:r>
            <a:r>
              <a:rPr lang="ru-RU" altLang="zh-CN" dirty="0" err="1"/>
              <a:t>конструкції</a:t>
            </a:r>
            <a:r>
              <a:rPr lang="ru-RU" altLang="zh-CN" dirty="0"/>
              <a:t> </a:t>
            </a:r>
            <a:r>
              <a:rPr lang="en-US" altLang="zh-CN" dirty="0" err="1"/>
              <a:t>Hisense</a:t>
            </a:r>
            <a:r>
              <a:rPr lang="en-US" altLang="zh-CN" dirty="0"/>
              <a:t> </a:t>
            </a:r>
            <a:r>
              <a:rPr lang="ru-RU" altLang="zh-CN" dirty="0" err="1"/>
              <a:t>користувач</a:t>
            </a:r>
            <a:r>
              <a:rPr lang="ru-RU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отримати</a:t>
            </a:r>
            <a:r>
              <a:rPr lang="ru-RU" altLang="zh-CN" dirty="0"/>
              <a:t> доступ до </a:t>
            </a:r>
            <a:r>
              <a:rPr lang="ru-RU" altLang="zh-CN" dirty="0" err="1"/>
              <a:t>функцій</a:t>
            </a:r>
            <a:r>
              <a:rPr lang="ru-RU" altLang="zh-CN" dirty="0"/>
              <a:t> за </a:t>
            </a:r>
            <a:r>
              <a:rPr lang="ru-RU" altLang="zh-CN" dirty="0" err="1"/>
              <a:t>допомогою</a:t>
            </a:r>
            <a:r>
              <a:rPr lang="ru-RU" altLang="zh-CN" dirty="0"/>
              <a:t> кнопки, </a:t>
            </a:r>
            <a:r>
              <a:rPr lang="ru-RU" altLang="zh-CN" dirty="0" err="1"/>
              <a:t>що</a:t>
            </a:r>
            <a:r>
              <a:rPr lang="ru-RU" altLang="zh-CN" dirty="0"/>
              <a:t> </a:t>
            </a:r>
            <a:r>
              <a:rPr lang="ru-RU" altLang="zh-CN" dirty="0" err="1"/>
              <a:t>обертається</a:t>
            </a:r>
            <a:r>
              <a:rPr lang="ru-RU" altLang="zh-CN" dirty="0"/>
              <a:t>, і </a:t>
            </a:r>
            <a:r>
              <a:rPr lang="ru-RU" altLang="zh-CN" dirty="0" err="1"/>
              <a:t>світлової</a:t>
            </a:r>
            <a:r>
              <a:rPr lang="ru-RU" altLang="zh-CN" dirty="0"/>
              <a:t> </a:t>
            </a:r>
            <a:r>
              <a:rPr lang="ru-RU" altLang="zh-CN" dirty="0" err="1"/>
              <a:t>смуги</a:t>
            </a:r>
            <a:r>
              <a:rPr lang="ru-RU" altLang="zh-CN" dirty="0"/>
              <a:t>. </a:t>
            </a:r>
            <a:r>
              <a:rPr lang="ru-RU" altLang="zh-CN" dirty="0" err="1"/>
              <a:t>Усі</a:t>
            </a:r>
            <a:r>
              <a:rPr lang="ru-RU" altLang="zh-CN" dirty="0"/>
              <a:t> </a:t>
            </a:r>
            <a:r>
              <a:rPr lang="ru-RU" altLang="zh-CN" dirty="0" err="1"/>
              <a:t>параметри</a:t>
            </a:r>
            <a:r>
              <a:rPr lang="ru-RU" altLang="zh-CN" dirty="0"/>
              <a:t> </a:t>
            </a:r>
            <a:r>
              <a:rPr lang="ru-RU" altLang="zh-CN" dirty="0" err="1"/>
              <a:t>можуть</a:t>
            </a:r>
            <a:r>
              <a:rPr lang="ru-RU" altLang="zh-CN" dirty="0"/>
              <a:t> бути </a:t>
            </a:r>
            <a:r>
              <a:rPr lang="ru-RU" altLang="zh-CN" dirty="0" err="1"/>
              <a:t>візуалізовані</a:t>
            </a:r>
            <a:r>
              <a:rPr lang="ru-RU" altLang="zh-CN" dirty="0"/>
              <a:t> та </a:t>
            </a:r>
            <a:r>
              <a:rPr lang="ru-RU" altLang="zh-CN" dirty="0" err="1"/>
              <a:t>перевірені</a:t>
            </a:r>
            <a:r>
              <a:rPr lang="ru-RU" altLang="zh-CN" dirty="0"/>
              <a:t> </a:t>
            </a:r>
            <a:r>
              <a:rPr lang="ru-RU" altLang="zh-CN" dirty="0" err="1"/>
              <a:t>під</a:t>
            </a:r>
            <a:r>
              <a:rPr lang="ru-RU" altLang="zh-CN" dirty="0"/>
              <a:t> час </a:t>
            </a:r>
            <a:r>
              <a:rPr lang="ru-RU" altLang="zh-CN" dirty="0" err="1"/>
              <a:t>встановлення</a:t>
            </a:r>
            <a:r>
              <a:rPr lang="ru-RU" altLang="zh-CN" dirty="0"/>
              <a:t> та </a:t>
            </a:r>
            <a:r>
              <a:rPr lang="ru-RU" altLang="zh-CN" dirty="0" err="1"/>
              <a:t>введення</a:t>
            </a:r>
            <a:r>
              <a:rPr lang="ru-RU" altLang="zh-CN" dirty="0"/>
              <a:t> в </a:t>
            </a:r>
            <a:r>
              <a:rPr lang="ru-RU" altLang="zh-CN" dirty="0" err="1"/>
              <a:t>експлуатацію</a:t>
            </a:r>
            <a:r>
              <a:rPr lang="ru-RU" altLang="zh-CN" dirty="0"/>
              <a:t>.</a:t>
            </a:r>
          </a:p>
          <a:p>
            <a:r>
              <a:rPr lang="ru-RU" altLang="zh-CN" dirty="0"/>
              <a:t>Стан </a:t>
            </a:r>
            <a:r>
              <a:rPr lang="ru-RU" altLang="zh-CN" dirty="0" err="1"/>
              <a:t>роботи</a:t>
            </a:r>
            <a:r>
              <a:rPr lang="ru-RU" altLang="zh-CN" dirty="0"/>
              <a:t> пристрою </a:t>
            </a:r>
            <a:r>
              <a:rPr lang="ru-RU" altLang="zh-CN" dirty="0" err="1"/>
              <a:t>можна</a:t>
            </a:r>
            <a:r>
              <a:rPr lang="ru-RU" altLang="zh-CN" dirty="0"/>
              <a:t> </a:t>
            </a:r>
            <a:r>
              <a:rPr lang="ru-RU" altLang="zh-CN" dirty="0" err="1"/>
              <a:t>візуалізувати</a:t>
            </a:r>
            <a:r>
              <a:rPr lang="ru-RU" altLang="zh-CN" dirty="0"/>
              <a:t>, не </a:t>
            </a:r>
            <a:r>
              <a:rPr lang="ru-RU" altLang="zh-CN" dirty="0" err="1"/>
              <a:t>торкаючись</a:t>
            </a:r>
            <a:r>
              <a:rPr lang="ru-RU" altLang="zh-CN" dirty="0"/>
              <a:t> контролера. Стан </a:t>
            </a:r>
            <a:r>
              <a:rPr lang="ru-RU" altLang="zh-CN" dirty="0" err="1"/>
              <a:t>помилки</a:t>
            </a:r>
            <a:r>
              <a:rPr lang="ru-RU" altLang="zh-CN" dirty="0"/>
              <a:t> </a:t>
            </a:r>
            <a:r>
              <a:rPr lang="ru-RU" altLang="zh-CN" dirty="0" err="1"/>
              <a:t>можна</a:t>
            </a:r>
            <a:r>
              <a:rPr lang="ru-RU" altLang="zh-CN" dirty="0"/>
              <a:t> легко </a:t>
            </a:r>
            <a:r>
              <a:rPr lang="ru-RU" altLang="zh-CN" dirty="0" err="1"/>
              <a:t>відрізнити</a:t>
            </a:r>
            <a:r>
              <a:rPr lang="ru-RU" altLang="zh-CN" dirty="0"/>
              <a:t> </a:t>
            </a:r>
            <a:r>
              <a:rPr lang="ru-RU" altLang="zh-CN" dirty="0" err="1"/>
              <a:t>від</a:t>
            </a:r>
            <a:r>
              <a:rPr lang="ru-RU" altLang="zh-CN" dirty="0"/>
              <a:t> нормального </a:t>
            </a:r>
            <a:r>
              <a:rPr lang="ru-RU" altLang="zh-CN" dirty="0" err="1"/>
              <a:t>робочого</a:t>
            </a:r>
            <a:r>
              <a:rPr lang="ru-RU" altLang="zh-CN" dirty="0"/>
              <a:t> стану (</a:t>
            </a:r>
            <a:r>
              <a:rPr lang="ru-RU" altLang="zh-CN" dirty="0" err="1"/>
              <a:t>червоне</a:t>
            </a:r>
            <a:r>
              <a:rPr lang="ru-RU" altLang="zh-CN" dirty="0"/>
              <a:t> </a:t>
            </a:r>
            <a:r>
              <a:rPr lang="ru-RU" altLang="zh-CN" dirty="0" err="1"/>
              <a:t>світло</a:t>
            </a:r>
            <a:r>
              <a:rPr lang="ru-RU" altLang="zh-CN" dirty="0"/>
              <a:t>).</a:t>
            </a:r>
            <a:endParaRPr lang="zh-CN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21/33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3283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Додаткова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інформація</a:t>
            </a:r>
            <a:endParaRPr kumimoji="1" lang="ru-RU" altLang="zh-CN" sz="2000" b="1" dirty="0">
              <a:solidFill>
                <a:srgbClr val="00AAA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CA2C187-6553-45D3-B6E4-BCC09083DF58}"/>
              </a:ext>
            </a:extLst>
          </p:cNvPr>
          <p:cNvSpPr/>
          <p:nvPr/>
        </p:nvSpPr>
        <p:spPr>
          <a:xfrm>
            <a:off x="209894" y="788375"/>
            <a:ext cx="8619976" cy="18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За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допомогою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різних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датчиків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і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лічильників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вбудованих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у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пристрій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користувач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отримати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доступ до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параметрів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(температура,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тиск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струм,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швидкість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потоку і т.д.),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які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можна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візуалізувати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на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контролері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Вбудований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датчик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тиску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води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здійснювати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більш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точний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контроль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тиску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що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гарантувати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стабільний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потік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води.</a:t>
            </a:r>
          </a:p>
          <a:p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Вбудований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вимірювач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витрати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на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насосі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постійного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струму,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який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показувати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витрати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за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різних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станів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роботи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Вбудований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вимірювач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струму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може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показати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стан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навантаження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компресора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та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використо-вується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для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моніторингу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300" dirty="0" err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енергії</a:t>
            </a:r>
            <a:r>
              <a:rPr lang="ru-RU" altLang="zh-CN" sz="13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13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2" descr="C:\Users\pancuilian\Documents\HiChatX\e91024d5-7738-11e7-bcae-005056a350a6\temp\Image_202112131631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88" y="2763770"/>
            <a:ext cx="2627673" cy="143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3240943" y="3113750"/>
            <a:ext cx="1890882" cy="1591527"/>
            <a:chOff x="4655964" y="3051361"/>
            <a:chExt cx="1890882" cy="1673232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b="21838"/>
            <a:stretch/>
          </p:blipFill>
          <p:spPr>
            <a:xfrm>
              <a:off x="4896161" y="3051361"/>
              <a:ext cx="1164264" cy="350846"/>
            </a:xfrm>
            <a:prstGeom prst="rect">
              <a:avLst/>
            </a:prstGeom>
          </p:spPr>
        </p:pic>
        <p:cxnSp>
          <p:nvCxnSpPr>
            <p:cNvPr id="19" name="直接箭头连接符 18"/>
            <p:cNvCxnSpPr/>
            <p:nvPr/>
          </p:nvCxnSpPr>
          <p:spPr>
            <a:xfrm>
              <a:off x="4885374" y="4721116"/>
              <a:ext cx="1277261" cy="0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/>
            <p:cNvCxnSpPr/>
            <p:nvPr/>
          </p:nvCxnSpPr>
          <p:spPr>
            <a:xfrm flipV="1">
              <a:off x="4885374" y="3737696"/>
              <a:ext cx="0" cy="983421"/>
            </a:xfrm>
            <a:prstGeom prst="straightConnector1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任意多边形 25"/>
            <p:cNvSpPr/>
            <p:nvPr/>
          </p:nvSpPr>
          <p:spPr>
            <a:xfrm>
              <a:off x="4894138" y="3937478"/>
              <a:ext cx="1175091" cy="291705"/>
            </a:xfrm>
            <a:custGeom>
              <a:avLst/>
              <a:gdLst>
                <a:gd name="connsiteX0" fmla="*/ 0 w 1435995"/>
                <a:gd name="connsiteY0" fmla="*/ 0 h 714778"/>
                <a:gd name="connsiteX1" fmla="*/ 663262 w 1435995"/>
                <a:gd name="connsiteY1" fmla="*/ 122350 h 714778"/>
                <a:gd name="connsiteX2" fmla="*/ 1435995 w 1435995"/>
                <a:gd name="connsiteY2" fmla="*/ 714778 h 714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35995" h="714778">
                  <a:moveTo>
                    <a:pt x="0" y="0"/>
                  </a:moveTo>
                  <a:cubicBezTo>
                    <a:pt x="211965" y="1610"/>
                    <a:pt x="423930" y="3220"/>
                    <a:pt x="663262" y="122350"/>
                  </a:cubicBezTo>
                  <a:cubicBezTo>
                    <a:pt x="902594" y="241480"/>
                    <a:pt x="1306133" y="591356"/>
                    <a:pt x="1435995" y="714778"/>
                  </a:cubicBezTo>
                </a:path>
              </a:pathLst>
            </a:cu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 flipV="1">
              <a:off x="4891983" y="3737696"/>
              <a:ext cx="171406" cy="98689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 flipV="1">
              <a:off x="4894138" y="3786655"/>
              <a:ext cx="405471" cy="9379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4907260" y="3779035"/>
              <a:ext cx="675755" cy="93793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V="1">
              <a:off x="4907260" y="3858825"/>
              <a:ext cx="976004" cy="8581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/>
          </p:nvSpPr>
          <p:spPr>
            <a:xfrm>
              <a:off x="4655964" y="3736628"/>
              <a:ext cx="62205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itchFamily="34" charset="0"/>
                </a:rPr>
                <a:t>H</a:t>
              </a:r>
              <a:endParaRPr lang="zh-CN" altLang="en-US" sz="9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673360" y="3913867"/>
              <a:ext cx="87348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8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itchFamily="34" charset="0"/>
                </a:rPr>
                <a:t>⊿</a:t>
              </a:r>
              <a:r>
                <a:rPr lang="en-US" altLang="zh-CN" sz="800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itchFamily="34" charset="0"/>
                </a:rPr>
                <a:t>P  change</a:t>
              </a:r>
              <a:endParaRPr lang="zh-CN" altLang="en-US" sz="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itchFamily="34" charset="0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5638527" y="4044271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5419153" y="3970662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5209583" y="3932860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009652" y="3926510"/>
              <a:ext cx="36000" cy="36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7305" y="2674329"/>
            <a:ext cx="2910593" cy="162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09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22/33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5678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Просте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встановлення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та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обслуговування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4537" y="786161"/>
            <a:ext cx="8090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Інсталятори</a:t>
            </a:r>
            <a:r>
              <a:rPr lang="ru-RU" altLang="zh-CN" dirty="0"/>
              <a:t> та </a:t>
            </a:r>
            <a:r>
              <a:rPr lang="ru-RU" altLang="zh-CN" dirty="0" err="1"/>
              <a:t>сервісні</a:t>
            </a:r>
            <a:r>
              <a:rPr lang="ru-RU" altLang="zh-CN" dirty="0"/>
              <a:t> </a:t>
            </a:r>
            <a:r>
              <a:rPr lang="ru-RU" altLang="zh-CN" dirty="0" err="1"/>
              <a:t>служби</a:t>
            </a:r>
            <a:r>
              <a:rPr lang="ru-RU" altLang="zh-CN" dirty="0"/>
              <a:t>, </a:t>
            </a:r>
            <a:r>
              <a:rPr lang="ru-RU" altLang="zh-CN" dirty="0" err="1"/>
              <a:t>звезніть</a:t>
            </a:r>
            <a:r>
              <a:rPr lang="ru-RU" altLang="zh-CN" dirty="0"/>
              <a:t> </a:t>
            </a:r>
            <a:r>
              <a:rPr lang="ru-RU" altLang="zh-CN" dirty="0" err="1"/>
              <a:t>увагу</a:t>
            </a:r>
            <a:r>
              <a:rPr lang="ru-RU" altLang="zh-CN" dirty="0"/>
              <a:t>: блок </a:t>
            </a:r>
            <a:r>
              <a:rPr lang="ru-RU" altLang="zh-CN" dirty="0" err="1"/>
              <a:t>керування</a:t>
            </a:r>
            <a:r>
              <a:rPr lang="ru-RU" altLang="zh-CN" dirty="0"/>
              <a:t> на </a:t>
            </a:r>
            <a:r>
              <a:rPr lang="uk-UA" altLang="zh-CN" dirty="0"/>
              <a:t>внутрішньому блоці</a:t>
            </a:r>
            <a:r>
              <a:rPr lang="en-US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бути </a:t>
            </a:r>
            <a:r>
              <a:rPr lang="ru-RU" altLang="zh-CN" dirty="0" err="1"/>
              <a:t>відкритий</a:t>
            </a:r>
            <a:r>
              <a:rPr lang="ru-RU" altLang="zh-CN" dirty="0"/>
              <a:t> та </a:t>
            </a:r>
            <a:r>
              <a:rPr lang="ru-RU" altLang="zh-CN" dirty="0" err="1"/>
              <a:t>повернутий</a:t>
            </a:r>
            <a:r>
              <a:rPr lang="ru-RU" altLang="zh-CN" dirty="0"/>
              <a:t> на 88°, і </a:t>
            </a:r>
            <a:r>
              <a:rPr lang="ru-RU" altLang="zh-CN" dirty="0" err="1"/>
              <a:t>сервісній</a:t>
            </a:r>
            <a:r>
              <a:rPr lang="ru-RU" altLang="zh-CN" dirty="0"/>
              <a:t> </a:t>
            </a:r>
            <a:r>
              <a:rPr lang="ru-RU" altLang="zh-CN" dirty="0" err="1"/>
              <a:t>службі</a:t>
            </a:r>
            <a:r>
              <a:rPr lang="ru-RU" altLang="zh-CN" dirty="0"/>
              <a:t> не </a:t>
            </a:r>
            <a:r>
              <a:rPr lang="ru-RU" altLang="zh-CN" dirty="0" err="1"/>
              <a:t>потрібно</a:t>
            </a:r>
            <a:r>
              <a:rPr lang="ru-RU" altLang="zh-CN" dirty="0"/>
              <a:t> </a:t>
            </a:r>
            <a:r>
              <a:rPr lang="ru-RU" altLang="zh-CN" dirty="0" err="1"/>
              <a:t>знімати</a:t>
            </a:r>
            <a:r>
              <a:rPr lang="ru-RU" altLang="zh-CN" dirty="0"/>
              <a:t> блок </a:t>
            </a:r>
            <a:r>
              <a:rPr lang="ru-RU" altLang="zh-CN" dirty="0" err="1"/>
              <a:t>керування</a:t>
            </a:r>
            <a:r>
              <a:rPr lang="ru-RU" altLang="zh-CN" dirty="0"/>
              <a:t> </a:t>
            </a:r>
            <a:r>
              <a:rPr lang="ru-RU" altLang="zh-CN" dirty="0" err="1"/>
              <a:t>під</a:t>
            </a:r>
            <a:r>
              <a:rPr lang="ru-RU" altLang="zh-CN" dirty="0"/>
              <a:t> час </a:t>
            </a:r>
            <a:r>
              <a:rPr lang="ru-RU" altLang="zh-CN" dirty="0" err="1"/>
              <a:t>обслуговування</a:t>
            </a:r>
            <a:r>
              <a:rPr lang="ru-RU" altLang="zh-CN" dirty="0"/>
              <a:t>. Контролер </a:t>
            </a:r>
            <a:r>
              <a:rPr lang="ru-RU" altLang="zh-CN" dirty="0" err="1"/>
              <a:t>може</a:t>
            </a:r>
            <a:r>
              <a:rPr lang="ru-RU" altLang="zh-CN" dirty="0"/>
              <a:t> бути </a:t>
            </a:r>
            <a:r>
              <a:rPr lang="ru-RU" altLang="zh-CN" dirty="0" err="1"/>
              <a:t>підвішений</a:t>
            </a:r>
            <a:r>
              <a:rPr lang="ru-RU" altLang="zh-CN" dirty="0"/>
              <a:t> на </a:t>
            </a:r>
            <a:r>
              <a:rPr lang="ru-RU" altLang="zh-CN" dirty="0" err="1"/>
              <a:t>спеціально</a:t>
            </a:r>
            <a:r>
              <a:rPr lang="ru-RU" altLang="zh-CN" dirty="0"/>
              <a:t> </a:t>
            </a:r>
            <a:r>
              <a:rPr lang="ru-RU" altLang="zh-CN" dirty="0" err="1"/>
              <a:t>розроблену</a:t>
            </a:r>
            <a:r>
              <a:rPr lang="ru-RU" altLang="zh-CN" dirty="0"/>
              <a:t> пластину, так </a:t>
            </a:r>
            <a:r>
              <a:rPr lang="ru-RU" altLang="zh-CN" dirty="0" err="1"/>
              <a:t>що</a:t>
            </a:r>
            <a:r>
              <a:rPr lang="ru-RU" altLang="zh-CN" dirty="0"/>
              <a:t> </a:t>
            </a:r>
            <a:r>
              <a:rPr lang="ru-RU" altLang="zh-CN" dirty="0" err="1"/>
              <a:t>всі</a:t>
            </a:r>
            <a:r>
              <a:rPr lang="ru-RU" altLang="zh-CN" dirty="0"/>
              <a:t> </a:t>
            </a:r>
            <a:r>
              <a:rPr lang="ru-RU" altLang="zh-CN" dirty="0" err="1"/>
              <a:t>параметри</a:t>
            </a:r>
            <a:r>
              <a:rPr lang="ru-RU" altLang="zh-CN" dirty="0"/>
              <a:t> </a:t>
            </a:r>
            <a:r>
              <a:rPr lang="ru-RU" altLang="zh-CN" dirty="0" err="1"/>
              <a:t>можуть</a:t>
            </a:r>
            <a:r>
              <a:rPr lang="ru-RU" altLang="zh-CN" dirty="0"/>
              <a:t> бути </a:t>
            </a:r>
            <a:r>
              <a:rPr lang="ru-RU" altLang="zh-CN" dirty="0" err="1"/>
              <a:t>перевірені</a:t>
            </a:r>
            <a:r>
              <a:rPr lang="ru-RU" altLang="zh-CN" dirty="0"/>
              <a:t> </a:t>
            </a:r>
            <a:r>
              <a:rPr lang="ru-RU" altLang="zh-CN" dirty="0" err="1"/>
              <a:t>одночасно</a:t>
            </a:r>
            <a:r>
              <a:rPr lang="ru-RU" altLang="zh-CN" dirty="0"/>
              <a:t> </a:t>
            </a:r>
            <a:r>
              <a:rPr lang="ru-RU" altLang="zh-CN" dirty="0" err="1"/>
              <a:t>під</a:t>
            </a:r>
            <a:r>
              <a:rPr lang="ru-RU" altLang="zh-CN" dirty="0"/>
              <a:t> час </a:t>
            </a:r>
            <a:r>
              <a:rPr lang="ru-RU" altLang="zh-CN" dirty="0" err="1"/>
              <a:t>введення</a:t>
            </a:r>
            <a:r>
              <a:rPr lang="ru-RU" altLang="zh-CN" dirty="0"/>
              <a:t> в </a:t>
            </a:r>
            <a:r>
              <a:rPr lang="ru-RU" altLang="zh-CN" dirty="0" err="1"/>
              <a:t>експлуатацію</a:t>
            </a:r>
            <a:r>
              <a:rPr lang="ru-RU" altLang="zh-CN" dirty="0"/>
              <a:t>.</a:t>
            </a:r>
            <a:r>
              <a:rPr lang="en-US" altLang="zh-CN" dirty="0"/>
              <a:t>.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6" t="9221" r="25769" b="10414"/>
          <a:stretch/>
        </p:blipFill>
        <p:spPr>
          <a:xfrm>
            <a:off x="1396859" y="1755426"/>
            <a:ext cx="1569624" cy="245486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2" t="9367" r="19247" b="9963"/>
          <a:stretch/>
        </p:blipFill>
        <p:spPr>
          <a:xfrm>
            <a:off x="4045439" y="1800541"/>
            <a:ext cx="1793699" cy="2464160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3316497" y="2707829"/>
            <a:ext cx="245942" cy="2837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3" t="12751" r="22168" b="14299"/>
          <a:stretch/>
        </p:blipFill>
        <p:spPr>
          <a:xfrm>
            <a:off x="6322138" y="1929863"/>
            <a:ext cx="1449338" cy="22055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/>
          <a:srcRect l="48882"/>
          <a:stretch/>
        </p:blipFill>
        <p:spPr>
          <a:xfrm rot="2704551">
            <a:off x="4761187" y="2787374"/>
            <a:ext cx="576541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674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23/33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6361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Оптимізована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упаковка для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транспортування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右箭头 15"/>
          <p:cNvSpPr/>
          <p:nvPr/>
        </p:nvSpPr>
        <p:spPr>
          <a:xfrm>
            <a:off x="4099448" y="2112066"/>
            <a:ext cx="344774" cy="284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340112" y="4047893"/>
            <a:ext cx="832996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Немає</a:t>
            </a:r>
            <a:r>
              <a:rPr lang="ru-RU" altLang="zh-CN" dirty="0"/>
              <a:t> </a:t>
            </a:r>
            <a:r>
              <a:rPr lang="ru-RU" altLang="zh-CN" dirty="0" err="1"/>
              <a:t>необхідності</a:t>
            </a:r>
            <a:r>
              <a:rPr lang="ru-RU" altLang="zh-CN" dirty="0"/>
              <a:t> </a:t>
            </a:r>
            <a:r>
              <a:rPr lang="ru-RU" altLang="zh-CN" dirty="0" err="1"/>
              <a:t>використовувати</a:t>
            </a:r>
            <a:r>
              <a:rPr lang="ru-RU" altLang="zh-CN" dirty="0"/>
              <a:t> </a:t>
            </a:r>
            <a:r>
              <a:rPr lang="ru-RU" altLang="zh-CN" dirty="0" err="1"/>
              <a:t>дерев'яні</a:t>
            </a:r>
            <a:r>
              <a:rPr lang="ru-RU" altLang="zh-CN" dirty="0"/>
              <a:t> </a:t>
            </a:r>
            <a:r>
              <a:rPr lang="ru-RU" altLang="zh-CN" dirty="0" err="1"/>
              <a:t>пластини</a:t>
            </a:r>
            <a:r>
              <a:rPr lang="ru-RU" altLang="zh-CN" dirty="0"/>
              <a:t> для </a:t>
            </a:r>
            <a:r>
              <a:rPr lang="ru-RU" altLang="zh-CN" dirty="0" err="1"/>
              <a:t>транспортування</a:t>
            </a:r>
            <a:r>
              <a:rPr lang="ru-RU" altLang="zh-CN" dirty="0"/>
              <a:t>, </a:t>
            </a:r>
            <a:r>
              <a:rPr lang="ru-RU" altLang="zh-CN" dirty="0" err="1"/>
              <a:t>що</a:t>
            </a:r>
            <a:r>
              <a:rPr lang="ru-RU" altLang="zh-CN" dirty="0"/>
              <a:t> </a:t>
            </a:r>
            <a:r>
              <a:rPr lang="ru-RU" altLang="zh-CN" dirty="0" err="1"/>
              <a:t>заощаджує</a:t>
            </a:r>
            <a:r>
              <a:rPr lang="ru-RU" altLang="zh-CN" dirty="0"/>
              <a:t> </a:t>
            </a:r>
            <a:r>
              <a:rPr lang="ru-RU" altLang="zh-CN" dirty="0" err="1"/>
              <a:t>пакувальний</a:t>
            </a:r>
            <a:r>
              <a:rPr lang="ru-RU" altLang="zh-CN" dirty="0"/>
              <a:t> </a:t>
            </a:r>
            <a:r>
              <a:rPr lang="ru-RU" altLang="zh-CN" dirty="0" err="1"/>
              <a:t>матеріал</a:t>
            </a:r>
            <a:r>
              <a:rPr lang="ru-RU" altLang="zh-CN" dirty="0"/>
              <a:t> та </a:t>
            </a:r>
            <a:r>
              <a:rPr lang="ru-RU" altLang="zh-CN" dirty="0" err="1"/>
              <a:t>забезпечує</a:t>
            </a:r>
            <a:r>
              <a:rPr lang="ru-RU" altLang="zh-CN" dirty="0"/>
              <a:t> </a:t>
            </a:r>
            <a:r>
              <a:rPr lang="ru-RU" altLang="zh-CN" dirty="0" err="1"/>
              <a:t>кращий</a:t>
            </a:r>
            <a:r>
              <a:rPr lang="ru-RU" altLang="zh-CN" dirty="0"/>
              <a:t> </a:t>
            </a:r>
            <a:r>
              <a:rPr lang="ru-RU" altLang="zh-CN" dirty="0" err="1"/>
              <a:t>захист</a:t>
            </a:r>
            <a:r>
              <a:rPr lang="ru-RU" altLang="zh-CN" dirty="0"/>
              <a:t>.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2" t="16138" r="587" b="14291"/>
          <a:stretch/>
        </p:blipFill>
        <p:spPr>
          <a:xfrm>
            <a:off x="476988" y="1103385"/>
            <a:ext cx="3121573" cy="228284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t="16675" r="2305" b="16383"/>
          <a:stretch/>
        </p:blipFill>
        <p:spPr>
          <a:xfrm>
            <a:off x="4796250" y="1270598"/>
            <a:ext cx="3067742" cy="217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88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24/33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4588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Керування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енергоспоживанням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4">
            <a:extLst>
              <a:ext uri="{FF2B5EF4-FFF2-40B4-BE49-F238E27FC236}">
                <a16:creationId xmlns:a16="http://schemas.microsoft.com/office/drawing/2014/main" id="{81A057BF-3EE6-BB4F-8139-07B9D3883CB3}"/>
              </a:ext>
            </a:extLst>
          </p:cNvPr>
          <p:cNvSpPr txBox="1"/>
          <p:nvPr/>
        </p:nvSpPr>
        <p:spPr>
          <a:xfrm>
            <a:off x="6972301" y="4766473"/>
            <a:ext cx="1200970" cy="255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kumimoji="1" sz="8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Page number format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27" y="2146300"/>
            <a:ext cx="3854374" cy="231262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70346" y="749696"/>
            <a:ext cx="8214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Візуалізація</a:t>
            </a:r>
            <a:r>
              <a:rPr lang="ru-RU" altLang="zh-CN" dirty="0"/>
              <a:t> </a:t>
            </a:r>
            <a:r>
              <a:rPr lang="ru-RU" altLang="zh-CN" dirty="0" err="1"/>
              <a:t>споживання</a:t>
            </a:r>
            <a:r>
              <a:rPr lang="ru-RU" altLang="zh-CN" dirty="0"/>
              <a:t> </a:t>
            </a:r>
            <a:r>
              <a:rPr lang="ru-RU" altLang="zh-CN" dirty="0" err="1"/>
              <a:t>енергії</a:t>
            </a:r>
            <a:r>
              <a:rPr lang="ru-RU" altLang="zh-CN" dirty="0"/>
              <a:t> та </a:t>
            </a:r>
            <a:r>
              <a:rPr lang="ru-RU" altLang="zh-CN" dirty="0" err="1"/>
              <a:t>потужності</a:t>
            </a:r>
            <a:r>
              <a:rPr lang="ru-RU" altLang="zh-CN" dirty="0"/>
              <a:t> </a:t>
            </a:r>
            <a:r>
              <a:rPr lang="ru-RU" altLang="zh-CN" dirty="0" err="1"/>
              <a:t>нагрівання</a:t>
            </a:r>
            <a:r>
              <a:rPr lang="ru-RU" altLang="zh-CN" dirty="0"/>
              <a:t> за </a:t>
            </a:r>
            <a:r>
              <a:rPr lang="ru-RU" altLang="zh-CN" dirty="0" err="1"/>
              <a:t>різні</a:t>
            </a:r>
            <a:r>
              <a:rPr lang="ru-RU" altLang="zh-CN" dirty="0"/>
              <a:t> </a:t>
            </a:r>
            <a:r>
              <a:rPr lang="ru-RU" altLang="zh-CN" dirty="0" err="1"/>
              <a:t>періоди</a:t>
            </a:r>
            <a:r>
              <a:rPr lang="ru-RU" altLang="zh-CN" dirty="0"/>
              <a:t> часу. </a:t>
            </a:r>
            <a:r>
              <a:rPr lang="ru-RU" altLang="zh-CN" dirty="0" err="1"/>
              <a:t>Користувач</a:t>
            </a:r>
            <a:r>
              <a:rPr lang="ru-RU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безпосередньо</a:t>
            </a:r>
            <a:r>
              <a:rPr lang="ru-RU" altLang="zh-CN" dirty="0"/>
              <a:t> </a:t>
            </a:r>
            <a:r>
              <a:rPr lang="ru-RU" altLang="zh-CN" dirty="0" err="1"/>
              <a:t>прочитати</a:t>
            </a:r>
            <a:r>
              <a:rPr lang="ru-RU" altLang="zh-CN" dirty="0"/>
              <a:t>, </a:t>
            </a:r>
            <a:r>
              <a:rPr lang="ru-RU" altLang="zh-CN" dirty="0" err="1"/>
              <a:t>скільки</a:t>
            </a:r>
            <a:r>
              <a:rPr lang="ru-RU" altLang="zh-CN" dirty="0"/>
              <a:t> </a:t>
            </a:r>
            <a:r>
              <a:rPr lang="ru-RU" altLang="zh-CN" dirty="0" err="1"/>
              <a:t>енергії</a:t>
            </a:r>
            <a:r>
              <a:rPr lang="ru-RU" altLang="zh-CN" dirty="0"/>
              <a:t> </a:t>
            </a:r>
            <a:r>
              <a:rPr lang="ru-RU" altLang="zh-CN" dirty="0" err="1"/>
              <a:t>використано</a:t>
            </a:r>
            <a:r>
              <a:rPr lang="ru-RU" altLang="zh-CN" dirty="0"/>
              <a:t> та </a:t>
            </a:r>
            <a:r>
              <a:rPr lang="ru-RU" altLang="zh-CN" dirty="0" err="1"/>
              <a:t>порівняти</a:t>
            </a:r>
            <a:r>
              <a:rPr lang="ru-RU" altLang="zh-CN" dirty="0"/>
              <a:t> з </a:t>
            </a:r>
            <a:r>
              <a:rPr lang="ru-RU" altLang="zh-CN" dirty="0" err="1"/>
              <a:t>історією</a:t>
            </a:r>
            <a:r>
              <a:rPr lang="ru-RU" altLang="zh-CN" dirty="0"/>
              <a:t> </a:t>
            </a:r>
            <a:r>
              <a:rPr lang="ru-RU" altLang="zh-CN" dirty="0" err="1"/>
              <a:t>вимірювань</a:t>
            </a:r>
            <a:r>
              <a:rPr lang="ru-RU" altLang="zh-CN" dirty="0"/>
              <a:t>.</a:t>
            </a:r>
          </a:p>
          <a:p>
            <a:r>
              <a:rPr lang="ru-RU" altLang="zh-CN" dirty="0" err="1"/>
              <a:t>Користувач</a:t>
            </a:r>
            <a:r>
              <a:rPr lang="ru-RU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увімкнути</a:t>
            </a:r>
            <a:r>
              <a:rPr lang="ru-RU" altLang="zh-CN" dirty="0"/>
              <a:t> ЕКО-режим</a:t>
            </a:r>
            <a:r>
              <a:rPr lang="en-US" altLang="zh-CN" dirty="0"/>
              <a:t> </a:t>
            </a:r>
            <a:r>
              <a:rPr lang="ru-RU" altLang="zh-CN" dirty="0"/>
              <a:t>для водяного контуру та </a:t>
            </a:r>
            <a:r>
              <a:rPr lang="ru-RU" altLang="zh-CN" dirty="0" err="1"/>
              <a:t>кімнати</a:t>
            </a:r>
            <a:r>
              <a:rPr lang="ru-RU" altLang="zh-CN" dirty="0"/>
              <a:t> </a:t>
            </a:r>
            <a:r>
              <a:rPr lang="ru-RU" altLang="zh-CN" dirty="0" err="1"/>
              <a:t>Після</a:t>
            </a:r>
            <a:r>
              <a:rPr lang="ru-RU" altLang="zh-CN" dirty="0"/>
              <a:t> </a:t>
            </a:r>
            <a:r>
              <a:rPr lang="ru-RU" altLang="zh-CN" dirty="0" err="1"/>
              <a:t>увімкнення</a:t>
            </a:r>
            <a:r>
              <a:rPr lang="ru-RU" altLang="zh-CN" dirty="0"/>
              <a:t> ЕКО-режиму</a:t>
            </a:r>
            <a:r>
              <a:rPr lang="en-US" altLang="zh-CN" dirty="0"/>
              <a:t>, </a:t>
            </a:r>
            <a:r>
              <a:rPr lang="ru-RU" altLang="zh-CN" dirty="0" err="1"/>
              <a:t>пристрій</a:t>
            </a:r>
            <a:r>
              <a:rPr lang="ru-RU" altLang="zh-CN" dirty="0"/>
              <a:t> </a:t>
            </a:r>
            <a:r>
              <a:rPr lang="ru-RU" altLang="zh-CN" dirty="0" err="1"/>
              <a:t>регулюватиме</a:t>
            </a:r>
            <a:r>
              <a:rPr lang="ru-RU" altLang="zh-CN" dirty="0"/>
              <a:t> </a:t>
            </a:r>
            <a:r>
              <a:rPr lang="ru-RU" altLang="zh-CN" dirty="0" err="1"/>
              <a:t>внутрішні</a:t>
            </a:r>
            <a:r>
              <a:rPr lang="ru-RU" altLang="zh-CN" dirty="0"/>
              <a:t> </a:t>
            </a:r>
            <a:r>
              <a:rPr lang="ru-RU" altLang="zh-CN" dirty="0" err="1"/>
              <a:t>параметри</a:t>
            </a:r>
            <a:r>
              <a:rPr lang="ru-RU" altLang="zh-CN" dirty="0"/>
              <a:t> </a:t>
            </a:r>
            <a:r>
              <a:rPr lang="ru-RU" altLang="zh-CN" dirty="0" err="1"/>
              <a:t>відповідним</a:t>
            </a:r>
            <a:r>
              <a:rPr lang="ru-RU" altLang="zh-CN" dirty="0"/>
              <a:t> чином та </a:t>
            </a:r>
            <a:r>
              <a:rPr lang="ru-RU" altLang="zh-CN" dirty="0" err="1"/>
              <a:t>здійснюватиме</a:t>
            </a:r>
            <a:r>
              <a:rPr lang="ru-RU" altLang="zh-CN" dirty="0"/>
              <a:t> </a:t>
            </a:r>
            <a:r>
              <a:rPr lang="ru-RU" altLang="zh-CN" dirty="0" err="1"/>
              <a:t>економію</a:t>
            </a:r>
            <a:r>
              <a:rPr lang="ru-RU" altLang="zh-CN" dirty="0"/>
              <a:t> </a:t>
            </a:r>
            <a:r>
              <a:rPr lang="ru-RU" altLang="zh-CN" dirty="0" err="1"/>
              <a:t>енергії</a:t>
            </a:r>
            <a:r>
              <a:rPr lang="ru-RU" altLang="zh-CN" dirty="0"/>
              <a:t>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/>
          <a:srcRect r="49079" b="-198"/>
          <a:stretch/>
        </p:blipFill>
        <p:spPr>
          <a:xfrm>
            <a:off x="4378240" y="2146300"/>
            <a:ext cx="1970899" cy="231721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775702" y="3941736"/>
            <a:ext cx="366793" cy="4029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/>
          <a:srcRect l="20619" t="-77" r="30585" b="3515"/>
          <a:stretch/>
        </p:blipFill>
        <p:spPr>
          <a:xfrm>
            <a:off x="6794929" y="2146300"/>
            <a:ext cx="1860460" cy="231262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8043803" y="3399334"/>
            <a:ext cx="416142" cy="4812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70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25/33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9552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Блокування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з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іншими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джерелами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тепла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602" y="700000"/>
            <a:ext cx="3088959" cy="163492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06189" y="2229046"/>
            <a:ext cx="30889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/>
              <a:t>ТН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використовуватися</a:t>
            </a:r>
            <a:r>
              <a:rPr lang="ru-RU" altLang="zh-CN" dirty="0"/>
              <a:t> разом </a:t>
            </a:r>
            <a:r>
              <a:rPr lang="ru-RU" altLang="zh-CN" dirty="0" err="1"/>
              <a:t>із</a:t>
            </a:r>
            <a:r>
              <a:rPr lang="ru-RU" altLang="zh-CN" dirty="0"/>
              <a:t> </a:t>
            </a:r>
            <a:r>
              <a:rPr lang="ru-RU" altLang="zh-CN" dirty="0" err="1"/>
              <a:t>звичайним</a:t>
            </a:r>
            <a:r>
              <a:rPr lang="ru-RU" altLang="zh-CN" dirty="0"/>
              <a:t> котлом та </a:t>
            </a:r>
            <a:r>
              <a:rPr lang="ru-RU" altLang="zh-CN" dirty="0" err="1"/>
              <a:t>сонячною</a:t>
            </a:r>
            <a:r>
              <a:rPr lang="ru-RU" altLang="zh-CN" dirty="0"/>
              <a:t> </a:t>
            </a:r>
            <a:r>
              <a:rPr lang="ru-RU" altLang="zh-CN" dirty="0" err="1"/>
              <a:t>панеллю</a:t>
            </a:r>
            <a:r>
              <a:rPr lang="ru-RU" altLang="zh-CN" dirty="0"/>
              <a:t>, </a:t>
            </a:r>
            <a:r>
              <a:rPr lang="ru-RU" altLang="zh-CN" dirty="0" err="1"/>
              <a:t>щоб</a:t>
            </a:r>
            <a:r>
              <a:rPr lang="ru-RU" altLang="zh-CN" dirty="0"/>
              <a:t> </a:t>
            </a:r>
            <a:r>
              <a:rPr lang="ru-RU" altLang="zh-CN" dirty="0" err="1"/>
              <a:t>реалізувати</a:t>
            </a:r>
            <a:r>
              <a:rPr lang="ru-RU" altLang="zh-CN" dirty="0"/>
              <a:t> </a:t>
            </a:r>
            <a:r>
              <a:rPr lang="ru-RU" altLang="zh-CN" dirty="0" err="1"/>
              <a:t>резервне</a:t>
            </a:r>
            <a:r>
              <a:rPr lang="ru-RU" altLang="zh-CN" dirty="0"/>
              <a:t> </a:t>
            </a:r>
            <a:r>
              <a:rPr lang="ru-RU" altLang="zh-CN" dirty="0" err="1"/>
              <a:t>опалення</a:t>
            </a:r>
            <a:r>
              <a:rPr lang="ru-RU" altLang="zh-CN" dirty="0"/>
              <a:t> </a:t>
            </a:r>
            <a:r>
              <a:rPr lang="ru-RU" altLang="zh-CN" dirty="0" err="1"/>
              <a:t>або</a:t>
            </a:r>
            <a:r>
              <a:rPr lang="ru-RU" altLang="zh-CN" dirty="0"/>
              <a:t> </a:t>
            </a:r>
            <a:r>
              <a:rPr lang="ru-RU" altLang="zh-CN" dirty="0" err="1"/>
              <a:t>підвищити</a:t>
            </a:r>
            <a:r>
              <a:rPr lang="ru-RU" altLang="zh-CN" dirty="0"/>
              <a:t> </a:t>
            </a:r>
            <a:r>
              <a:rPr lang="ru-RU" altLang="zh-CN" dirty="0" err="1"/>
              <a:t>ефективність</a:t>
            </a:r>
            <a:r>
              <a:rPr lang="ru-RU" altLang="zh-CN" dirty="0"/>
              <a:t> </a:t>
            </a:r>
            <a:r>
              <a:rPr lang="ru-RU" altLang="zh-CN" dirty="0" err="1"/>
              <a:t>роботи</a:t>
            </a:r>
            <a:r>
              <a:rPr lang="ru-RU" altLang="zh-CN" dirty="0"/>
              <a:t> </a:t>
            </a:r>
            <a:r>
              <a:rPr lang="ru-RU" altLang="zh-CN" dirty="0" err="1"/>
              <a:t>системи</a:t>
            </a:r>
            <a:r>
              <a:rPr lang="ru-RU" altLang="zh-CN" dirty="0"/>
              <a:t>.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622" y="705053"/>
            <a:ext cx="2695791" cy="162986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758848" y="2229046"/>
            <a:ext cx="308895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Різні</a:t>
            </a:r>
            <a:r>
              <a:rPr lang="ru-RU" altLang="zh-CN" dirty="0"/>
              <a:t> </a:t>
            </a:r>
            <a:r>
              <a:rPr lang="ru-RU" altLang="zh-CN" dirty="0" err="1"/>
              <a:t>вхідні</a:t>
            </a:r>
            <a:r>
              <a:rPr lang="ru-RU" altLang="zh-CN" dirty="0"/>
              <a:t> та </a:t>
            </a:r>
            <a:r>
              <a:rPr lang="ru-RU" altLang="zh-CN" dirty="0" err="1"/>
              <a:t>вихідні</a:t>
            </a:r>
            <a:r>
              <a:rPr lang="ru-RU" altLang="zh-CN" dirty="0"/>
              <a:t> </a:t>
            </a:r>
            <a:r>
              <a:rPr lang="ru-RU" altLang="zh-CN" dirty="0" err="1"/>
              <a:t>сигнали</a:t>
            </a:r>
            <a:r>
              <a:rPr lang="ru-RU" altLang="zh-CN" dirty="0"/>
              <a:t> на </a:t>
            </a:r>
            <a:r>
              <a:rPr lang="ru-RU" altLang="zh-CN" dirty="0" err="1"/>
              <a:t>блоці</a:t>
            </a:r>
            <a:r>
              <a:rPr lang="ru-RU" altLang="zh-CN" dirty="0"/>
              <a:t> </a:t>
            </a:r>
            <a:r>
              <a:rPr lang="uk-UA" altLang="zh-CN" dirty="0"/>
              <a:t>ТН</a:t>
            </a:r>
            <a:r>
              <a:rPr lang="en-US" altLang="zh-CN" dirty="0"/>
              <a:t>, </a:t>
            </a:r>
            <a:r>
              <a:rPr lang="ru-RU" altLang="zh-CN" dirty="0" err="1"/>
              <a:t>які</a:t>
            </a:r>
            <a:r>
              <a:rPr lang="ru-RU" altLang="zh-CN" dirty="0"/>
              <a:t> </a:t>
            </a:r>
            <a:r>
              <a:rPr lang="ru-RU" altLang="zh-CN" dirty="0" err="1"/>
              <a:t>можуть</a:t>
            </a:r>
            <a:r>
              <a:rPr lang="ru-RU" altLang="zh-CN" dirty="0"/>
              <a:t> бути </a:t>
            </a:r>
            <a:r>
              <a:rPr lang="ru-RU" altLang="zh-CN" dirty="0" err="1"/>
              <a:t>підключені</a:t>
            </a:r>
            <a:r>
              <a:rPr lang="ru-RU" altLang="zh-CN" dirty="0"/>
              <a:t> до </a:t>
            </a:r>
            <a:r>
              <a:rPr lang="ru-RU" altLang="zh-CN" dirty="0" err="1"/>
              <a:t>різних</a:t>
            </a:r>
            <a:r>
              <a:rPr lang="ru-RU" altLang="zh-CN" dirty="0"/>
              <a:t> </a:t>
            </a:r>
            <a:r>
              <a:rPr lang="ru-RU" altLang="zh-CN" dirty="0" err="1"/>
              <a:t>пристроїв</a:t>
            </a:r>
            <a:r>
              <a:rPr lang="ru-RU" altLang="zh-CN" dirty="0"/>
              <a:t>, </a:t>
            </a:r>
            <a:r>
              <a:rPr lang="ru-RU" altLang="zh-CN" dirty="0" err="1"/>
              <a:t>тобто</a:t>
            </a:r>
            <a:r>
              <a:rPr lang="ru-RU" altLang="zh-CN" dirty="0"/>
              <a:t>. </a:t>
            </a:r>
            <a:r>
              <a:rPr lang="en-US" altLang="zh-CN" dirty="0"/>
              <a:t>Smart grid, PV </a:t>
            </a:r>
            <a:r>
              <a:rPr lang="ru-RU" altLang="zh-CN" dirty="0"/>
              <a:t>система для </a:t>
            </a:r>
            <a:r>
              <a:rPr lang="ru-RU" altLang="zh-CN" dirty="0" err="1"/>
              <a:t>максимізації</a:t>
            </a:r>
            <a:r>
              <a:rPr lang="ru-RU" altLang="zh-CN" dirty="0"/>
              <a:t> </a:t>
            </a:r>
            <a:r>
              <a:rPr lang="ru-RU" altLang="zh-CN" dirty="0" err="1"/>
              <a:t>ефективності</a:t>
            </a:r>
            <a:r>
              <a:rPr lang="ru-RU" altLang="zh-CN" dirty="0"/>
              <a:t> </a:t>
            </a:r>
            <a:r>
              <a:rPr lang="ru-RU" altLang="zh-CN" dirty="0" err="1"/>
              <a:t>системи</a:t>
            </a:r>
            <a:r>
              <a:rPr lang="ru-RU" altLang="zh-CN" dirty="0"/>
              <a:t>.</a:t>
            </a:r>
            <a:endParaRPr lang="zh-CN" alt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5284" y="3091166"/>
            <a:ext cx="3019594" cy="162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1" name="组合 20"/>
          <p:cNvGrpSpPr/>
          <p:nvPr/>
        </p:nvGrpSpPr>
        <p:grpSpPr>
          <a:xfrm>
            <a:off x="4417906" y="3207916"/>
            <a:ext cx="3655687" cy="1858134"/>
            <a:chOff x="300146" y="954587"/>
            <a:chExt cx="3655687" cy="1858134"/>
          </a:xfrm>
        </p:grpSpPr>
        <p:sp>
          <p:nvSpPr>
            <p:cNvPr id="26" name="文本框 25"/>
            <p:cNvSpPr txBox="1"/>
            <p:nvPr/>
          </p:nvSpPr>
          <p:spPr>
            <a:xfrm>
              <a:off x="2459816" y="1433578"/>
              <a:ext cx="14960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Overcapacity Mode</a:t>
              </a:r>
            </a:p>
            <a:p>
              <a:r>
                <a:rPr lang="en-US" altLang="zh-CN" sz="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solar panel signal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300146" y="954587"/>
              <a:ext cx="3031872" cy="1858134"/>
              <a:chOff x="300146" y="954587"/>
              <a:chExt cx="3031872" cy="1858134"/>
            </a:xfrm>
          </p:grpSpPr>
          <p:cxnSp>
            <p:nvCxnSpPr>
              <p:cNvPr id="28" name="直接连接符 27"/>
              <p:cNvCxnSpPr/>
              <p:nvPr/>
            </p:nvCxnSpPr>
            <p:spPr>
              <a:xfrm flipV="1">
                <a:off x="968475" y="987162"/>
                <a:ext cx="0" cy="139225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 flipV="1">
                <a:off x="980405" y="2379416"/>
                <a:ext cx="2351613" cy="788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文本框 29"/>
              <p:cNvSpPr txBox="1"/>
              <p:nvPr/>
            </p:nvSpPr>
            <p:spPr>
              <a:xfrm>
                <a:off x="300146" y="954587"/>
                <a:ext cx="105105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0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Frequency</a:t>
                </a:r>
                <a:endParaRPr lang="zh-CN" altLang="en-US" sz="1000" dirty="0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cxnSp>
            <p:nvCxnSpPr>
              <p:cNvPr id="31" name="直接连接符 30"/>
              <p:cNvCxnSpPr/>
              <p:nvPr/>
            </p:nvCxnSpPr>
            <p:spPr>
              <a:xfrm flipV="1">
                <a:off x="980405" y="1478280"/>
                <a:ext cx="166761" cy="464820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1147166" y="1478280"/>
                <a:ext cx="384454" cy="0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531620" y="1478280"/>
                <a:ext cx="26222" cy="901136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 flipV="1">
                <a:off x="1882919" y="1299405"/>
                <a:ext cx="182101" cy="1079585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2074737" y="1291227"/>
                <a:ext cx="462723" cy="0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 flipV="1">
                <a:off x="2537460" y="1071563"/>
                <a:ext cx="167640" cy="209187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直接连接符 36"/>
              <p:cNvCxnSpPr/>
              <p:nvPr/>
            </p:nvCxnSpPr>
            <p:spPr>
              <a:xfrm flipV="1">
                <a:off x="2705100" y="1056191"/>
                <a:ext cx="525780" cy="11709"/>
              </a:xfrm>
              <a:prstGeom prst="line">
                <a:avLst/>
              </a:prstGeom>
              <a:ln w="15875">
                <a:solidFill>
                  <a:srgbClr val="00AA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/>
            </p:nvCxnSpPr>
            <p:spPr>
              <a:xfrm>
                <a:off x="1531620" y="1478280"/>
                <a:ext cx="0" cy="90071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2065020" y="1299405"/>
                <a:ext cx="0" cy="107958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/>
            </p:nvCxnSpPr>
            <p:spPr>
              <a:xfrm>
                <a:off x="2537460" y="1271702"/>
                <a:ext cx="0" cy="107958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文本框 40"/>
              <p:cNvSpPr txBox="1"/>
              <p:nvPr/>
            </p:nvSpPr>
            <p:spPr>
              <a:xfrm>
                <a:off x="916234" y="1912012"/>
                <a:ext cx="122265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9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Standard</a:t>
                </a:r>
                <a:endParaRPr lang="zh-CN" altLang="en-US" sz="9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1539490" y="1887167"/>
                <a:ext cx="122265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HP </a:t>
                </a:r>
              </a:p>
              <a:p>
                <a:r>
                  <a:rPr lang="en-US" altLang="zh-CN" sz="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Block</a:t>
                </a:r>
                <a:endPara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1996414" y="1662344"/>
                <a:ext cx="4937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Low price </a:t>
                </a:r>
              </a:p>
              <a:p>
                <a:r>
                  <a:rPr lang="en-US" altLang="zh-CN" sz="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mode</a:t>
                </a:r>
                <a:endPara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44" name="直接箭头连接符 43"/>
              <p:cNvCxnSpPr/>
              <p:nvPr/>
            </p:nvCxnSpPr>
            <p:spPr>
              <a:xfrm>
                <a:off x="1588322" y="2225721"/>
                <a:ext cx="917854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文本框 44"/>
              <p:cNvSpPr txBox="1"/>
              <p:nvPr/>
            </p:nvSpPr>
            <p:spPr>
              <a:xfrm>
                <a:off x="1527561" y="2474167"/>
                <a:ext cx="113541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8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SG signal</a:t>
                </a:r>
              </a:p>
              <a:p>
                <a:endPara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46" name="直接箭头连接符 45"/>
              <p:cNvCxnSpPr/>
              <p:nvPr/>
            </p:nvCxnSpPr>
            <p:spPr>
              <a:xfrm flipV="1">
                <a:off x="1901091" y="2236992"/>
                <a:ext cx="303882" cy="29590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26/33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5D3864C3-01B8-8643-974C-0395B8AF78F5}"/>
              </a:ext>
            </a:extLst>
          </p:cNvPr>
          <p:cNvSpPr txBox="1"/>
          <p:nvPr/>
        </p:nvSpPr>
        <p:spPr>
          <a:xfrm>
            <a:off x="209894" y="149056"/>
            <a:ext cx="8347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Прості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у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використанні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функції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для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введення</a:t>
            </a:r>
            <a:r>
              <a:rPr kumimoji="1" lang="ru-RU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в </a:t>
            </a:r>
            <a:r>
              <a:rPr kumimoji="1" lang="ru-RU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експлуатацію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88254" y="638451"/>
            <a:ext cx="2945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Функція</a:t>
            </a:r>
            <a:r>
              <a:rPr kumimoji="1" lang="ru-RU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осушення</a:t>
            </a:r>
            <a:r>
              <a:rPr kumimoji="1" lang="ru-RU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стяжки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ea typeface="微软雅黑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83332" y="638451"/>
            <a:ext cx="43766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Автоматичне</a:t>
            </a:r>
            <a:r>
              <a:rPr kumimoji="1" lang="ru-RU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керування</a:t>
            </a:r>
            <a:r>
              <a:rPr kumimoji="1" lang="ru-RU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продуванням</a:t>
            </a:r>
            <a:r>
              <a:rPr kumimoji="1" lang="ru-RU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ru-RU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повітря</a:t>
            </a:r>
            <a:r>
              <a:rPr kumimoji="1"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ea typeface="微软雅黑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834" y="2086228"/>
            <a:ext cx="3721112" cy="13549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483331" y="937034"/>
            <a:ext cx="41346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/>
              <a:t>При </a:t>
            </a:r>
            <a:r>
              <a:rPr lang="ru-RU" altLang="zh-CN" dirty="0" err="1"/>
              <a:t>введенні</a:t>
            </a:r>
            <a:r>
              <a:rPr lang="ru-RU" altLang="zh-CN" dirty="0"/>
              <a:t> агрегату в </a:t>
            </a:r>
            <a:r>
              <a:rPr lang="ru-RU" altLang="zh-CN" dirty="0" err="1"/>
              <a:t>експлуатацію</a:t>
            </a:r>
            <a:r>
              <a:rPr lang="ru-RU" altLang="zh-CN" dirty="0"/>
              <a:t> монтажнику </a:t>
            </a:r>
            <a:r>
              <a:rPr lang="ru-RU" altLang="zh-CN" dirty="0" err="1"/>
              <a:t>необхідно</a:t>
            </a:r>
            <a:r>
              <a:rPr lang="ru-RU" altLang="zh-CN" dirty="0"/>
              <a:t> </a:t>
            </a:r>
            <a:r>
              <a:rPr lang="ru-RU" altLang="zh-CN" dirty="0" err="1"/>
              <a:t>видалити</a:t>
            </a:r>
            <a:r>
              <a:rPr lang="ru-RU" altLang="zh-CN" dirty="0"/>
              <a:t> </a:t>
            </a:r>
            <a:r>
              <a:rPr lang="ru-RU" altLang="zh-CN" dirty="0" err="1"/>
              <a:t>повітря</a:t>
            </a:r>
            <a:r>
              <a:rPr lang="ru-RU" altLang="zh-CN" dirty="0"/>
              <a:t> у водяному </a:t>
            </a:r>
            <a:r>
              <a:rPr lang="ru-RU" altLang="zh-CN" dirty="0" err="1"/>
              <a:t>контурі</a:t>
            </a:r>
            <a:r>
              <a:rPr lang="ru-RU" altLang="zh-CN" dirty="0"/>
              <a:t>. У </a:t>
            </a:r>
            <a:r>
              <a:rPr lang="ru-RU" altLang="zh-CN" dirty="0" err="1"/>
              <a:t>режимі</a:t>
            </a:r>
            <a:r>
              <a:rPr lang="ru-RU" altLang="zh-CN" dirty="0"/>
              <a:t> </a:t>
            </a:r>
            <a:r>
              <a:rPr lang="ru-RU" altLang="zh-CN" dirty="0" err="1"/>
              <a:t>очищення</a:t>
            </a:r>
            <a:r>
              <a:rPr lang="ru-RU" altLang="zh-CN" dirty="0"/>
              <a:t> </a:t>
            </a:r>
            <a:r>
              <a:rPr lang="ru-RU" altLang="zh-CN" dirty="0" err="1"/>
              <a:t>повітря</a:t>
            </a:r>
            <a:r>
              <a:rPr lang="ru-RU" altLang="zh-CN" dirty="0"/>
              <a:t> агрегат автоматично </a:t>
            </a:r>
            <a:r>
              <a:rPr lang="ru-RU" altLang="zh-CN" dirty="0" err="1"/>
              <a:t>змінює</a:t>
            </a:r>
            <a:r>
              <a:rPr lang="ru-RU" altLang="zh-CN" dirty="0"/>
              <a:t> </a:t>
            </a:r>
            <a:r>
              <a:rPr lang="ru-RU" altLang="zh-CN" dirty="0" err="1"/>
              <a:t>швидкість</a:t>
            </a:r>
            <a:r>
              <a:rPr lang="ru-RU" altLang="zh-CN" dirty="0"/>
              <a:t> насоса.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08893" y="1860364"/>
            <a:ext cx="4199623" cy="2060507"/>
            <a:chOff x="79446" y="1141329"/>
            <a:chExt cx="4199623" cy="2060507"/>
          </a:xfrm>
        </p:grpSpPr>
        <p:pic>
          <p:nvPicPr>
            <p:cNvPr id="12" name="Picture 2" descr="C:\Users\pancuilian\Documents\HiChatX\e91024d5-7738-11e7-bcae-005056a350a6\temp\Image_20211214153154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2644" y="1141329"/>
              <a:ext cx="3996425" cy="2060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本框 12"/>
            <p:cNvSpPr txBox="1"/>
            <p:nvPr/>
          </p:nvSpPr>
          <p:spPr>
            <a:xfrm>
              <a:off x="79446" y="2530005"/>
              <a:ext cx="11882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Slow heating at low temperature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1688969" y="1617818"/>
              <a:ext cx="923968" cy="35543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141259" y="1290977"/>
              <a:ext cx="20808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High temperature stable heating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椭圆 25"/>
            <p:cNvSpPr/>
            <p:nvPr/>
          </p:nvSpPr>
          <p:spPr>
            <a:xfrm>
              <a:off x="1086970" y="2131681"/>
              <a:ext cx="923968" cy="355431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209894" y="1013250"/>
            <a:ext cx="4031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Завдання</a:t>
            </a:r>
            <a:r>
              <a:rPr lang="ru-RU" altLang="zh-CN" dirty="0"/>
              <a:t> </a:t>
            </a:r>
            <a:r>
              <a:rPr lang="ru-RU" altLang="zh-CN" dirty="0" err="1"/>
              <a:t>температури</a:t>
            </a:r>
            <a:r>
              <a:rPr lang="ru-RU" altLang="zh-CN" dirty="0"/>
              <a:t> води </a:t>
            </a:r>
            <a:r>
              <a:rPr lang="ru-RU" altLang="zh-CN" dirty="0" err="1"/>
              <a:t>відбувається</a:t>
            </a:r>
            <a:r>
              <a:rPr lang="ru-RU" altLang="zh-CN" dirty="0"/>
              <a:t> за </a:t>
            </a:r>
            <a:r>
              <a:rPr lang="ru-RU" altLang="zh-CN" dirty="0" err="1"/>
              <a:t>заданим</a:t>
            </a:r>
            <a:r>
              <a:rPr lang="ru-RU" altLang="zh-CN" dirty="0"/>
              <a:t> </a:t>
            </a:r>
            <a:r>
              <a:rPr lang="ru-RU" altLang="zh-CN" dirty="0" err="1"/>
              <a:t>графіком</a:t>
            </a:r>
            <a:r>
              <a:rPr lang="ru-RU" altLang="zh-CN" dirty="0"/>
              <a:t> </a:t>
            </a:r>
            <a:r>
              <a:rPr lang="ru-RU" altLang="zh-CN" dirty="0" err="1"/>
              <a:t>після</a:t>
            </a:r>
            <a:r>
              <a:rPr lang="ru-RU" altLang="zh-CN" dirty="0"/>
              <a:t> </a:t>
            </a:r>
            <a:r>
              <a:rPr lang="ru-RU" altLang="zh-CN" dirty="0" err="1"/>
              <a:t>активації</a:t>
            </a:r>
            <a:r>
              <a:rPr lang="ru-RU" altLang="zh-CN" dirty="0"/>
              <a:t> </a:t>
            </a:r>
            <a:r>
              <a:rPr lang="ru-RU" altLang="zh-CN" dirty="0" err="1"/>
              <a:t>функції</a:t>
            </a:r>
            <a:r>
              <a:rPr lang="ru-RU" altLang="zh-CN" dirty="0"/>
              <a:t> </a:t>
            </a:r>
            <a:r>
              <a:rPr lang="ru-RU" altLang="zh-CN" dirty="0" err="1"/>
              <a:t>сушіння</a:t>
            </a:r>
            <a:r>
              <a:rPr lang="ru-RU" altLang="zh-CN" dirty="0"/>
              <a:t> стяжки </a:t>
            </a:r>
            <a:r>
              <a:rPr lang="ru-RU" altLang="zh-CN" dirty="0" err="1"/>
              <a:t>підлоги</a:t>
            </a:r>
            <a:r>
              <a:rPr lang="ru-RU" altLang="zh-CN" dirty="0"/>
              <a:t>. </a:t>
            </a:r>
            <a:r>
              <a:rPr lang="ru-RU" altLang="zh-CN" dirty="0" err="1"/>
              <a:t>Загальний</a:t>
            </a:r>
            <a:r>
              <a:rPr lang="ru-RU" altLang="zh-CN" dirty="0"/>
              <a:t> </a:t>
            </a:r>
            <a:r>
              <a:rPr lang="ru-RU" altLang="zh-CN" dirty="0" err="1"/>
              <a:t>процес</a:t>
            </a:r>
            <a:r>
              <a:rPr lang="ru-RU" altLang="zh-CN" dirty="0"/>
              <a:t> </a:t>
            </a:r>
            <a:r>
              <a:rPr lang="ru-RU" altLang="zh-CN" dirty="0" err="1"/>
              <a:t>базується</a:t>
            </a:r>
            <a:r>
              <a:rPr lang="ru-RU" altLang="zh-CN" dirty="0"/>
              <a:t> на </a:t>
            </a:r>
            <a:r>
              <a:rPr lang="ru-RU" altLang="zh-CN" dirty="0" err="1"/>
              <a:t>стандарті</a:t>
            </a:r>
            <a:r>
              <a:rPr lang="ru-RU" altLang="zh-CN" dirty="0"/>
              <a:t> EN1264.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54668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0"/>
            <a:ext cx="9152000" cy="5148000"/>
          </a:xfrm>
          <a:prstGeom prst="rect">
            <a:avLst/>
          </a:prstGeom>
        </p:spPr>
      </p:pic>
      <p:sp>
        <p:nvSpPr>
          <p:cNvPr id="13" name="剪去对角的矩形 12"/>
          <p:cNvSpPr/>
          <p:nvPr/>
        </p:nvSpPr>
        <p:spPr bwMode="auto">
          <a:xfrm>
            <a:off x="1991815" y="1899764"/>
            <a:ext cx="5746295" cy="455472"/>
          </a:xfrm>
          <a:prstGeom prst="snip2Diag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3">
              <a:lnSpc>
                <a:spcPts val="2999"/>
              </a:lnSpc>
            </a:pPr>
            <a:r>
              <a:rPr kumimoji="1" lang="uk-UA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Частина 4. Контроль та аксесуари</a:t>
            </a:r>
            <a:endParaRPr kumimoji="1"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79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28/33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41681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Optional Parts and Accessories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476499" y="1664426"/>
            <a:ext cx="58872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zh-CN" dirty="0"/>
              <a:t> 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476499" y="3395241"/>
            <a:ext cx="4923568" cy="307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676624"/>
              </p:ext>
            </p:extLst>
          </p:nvPr>
        </p:nvGraphicFramePr>
        <p:xfrm>
          <a:off x="609600" y="793925"/>
          <a:ext cx="8202412" cy="3810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489">
                  <a:extLst>
                    <a:ext uri="{9D8B030D-6E8A-4147-A177-3AD203B41FA5}">
                      <a16:colId xmlns:a16="http://schemas.microsoft.com/office/drawing/2014/main" val="204949933"/>
                    </a:ext>
                  </a:extLst>
                </a:gridCol>
                <a:gridCol w="2268489">
                  <a:extLst>
                    <a:ext uri="{9D8B030D-6E8A-4147-A177-3AD203B41FA5}">
                      <a16:colId xmlns:a16="http://schemas.microsoft.com/office/drawing/2014/main" val="1174152053"/>
                    </a:ext>
                  </a:extLst>
                </a:gridCol>
                <a:gridCol w="1687460">
                  <a:extLst>
                    <a:ext uri="{9D8B030D-6E8A-4147-A177-3AD203B41FA5}">
                      <a16:colId xmlns:a16="http://schemas.microsoft.com/office/drawing/2014/main" val="2761382078"/>
                    </a:ext>
                  </a:extLst>
                </a:gridCol>
                <a:gridCol w="1977974">
                  <a:extLst>
                    <a:ext uri="{9D8B030D-6E8A-4147-A177-3AD203B41FA5}">
                      <a16:colId xmlns:a16="http://schemas.microsoft.com/office/drawing/2014/main" val="2633227428"/>
                    </a:ext>
                  </a:extLst>
                </a:gridCol>
              </a:tblGrid>
              <a:tr h="952615">
                <a:tc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Зображення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Опис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Модель</a:t>
                      </a:r>
                      <a:r>
                        <a:rPr lang="en-US" altLang="zh-CN" dirty="0"/>
                        <a:t> 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Номер</a:t>
                      </a:r>
                      <a:r>
                        <a:rPr lang="en-US" altLang="zh-CN" dirty="0"/>
                        <a:t>SAP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7612660"/>
                  </a:ext>
                </a:extLst>
              </a:tr>
              <a:tr h="95261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Датчик </a:t>
                      </a:r>
                      <a:r>
                        <a:rPr lang="ru-RU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температури</a:t>
                      </a:r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</a:t>
                      </a:r>
                      <a:r>
                        <a:rPr lang="ru-RU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навколишнього</a:t>
                      </a:r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</a:t>
                      </a:r>
                      <a:r>
                        <a:rPr lang="ru-RU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середовища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HC-T-01M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5KHF3200000700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8720008"/>
                  </a:ext>
                </a:extLst>
              </a:tr>
              <a:tr h="95261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Датчик </a:t>
                      </a:r>
                      <a:r>
                        <a:rPr lang="ru-RU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температури</a:t>
                      </a:r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води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HTS-E1000A1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5KHF3200000600</a:t>
                      </a:r>
                      <a:r>
                        <a:rPr lang="en-US" altLang="zh-CN" dirty="0"/>
                        <a:t> 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183926"/>
                  </a:ext>
                </a:extLst>
              </a:tr>
              <a:tr h="952615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3-ходовий клапан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HESE-3W25A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ZKHF2800000200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333888"/>
                  </a:ext>
                </a:extLst>
              </a:tr>
            </a:tbl>
          </a:graphicData>
        </a:graphic>
      </p:graphicFrame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3"/>
          <a:srcRect l="7055"/>
          <a:stretch/>
        </p:blipFill>
        <p:spPr>
          <a:xfrm>
            <a:off x="1303958" y="1812161"/>
            <a:ext cx="803186" cy="754574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/>
          <a:srcRect l="4575"/>
          <a:stretch/>
        </p:blipFill>
        <p:spPr>
          <a:xfrm>
            <a:off x="1032942" y="2854418"/>
            <a:ext cx="1345217" cy="616747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245" y="3727782"/>
            <a:ext cx="823899" cy="8300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0"/>
            <a:ext cx="9152000" cy="5148000"/>
          </a:xfrm>
          <a:prstGeom prst="rect">
            <a:avLst/>
          </a:prstGeom>
        </p:spPr>
      </p:pic>
      <p:sp>
        <p:nvSpPr>
          <p:cNvPr id="13" name="剪去对角的矩形 12"/>
          <p:cNvSpPr/>
          <p:nvPr/>
        </p:nvSpPr>
        <p:spPr bwMode="auto">
          <a:xfrm>
            <a:off x="1693674" y="2206541"/>
            <a:ext cx="5748651" cy="436427"/>
          </a:xfrm>
          <a:prstGeom prst="snip2Diag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kumimoji="1" lang="uk-UA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Частина 1. Знайомство з продуктом</a:t>
            </a:r>
            <a:endParaRPr kumimoji="1" lang="zh-CN" altLang="en-US" sz="1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833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3555" y="4789741"/>
            <a:ext cx="703943" cy="20987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8125927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29/33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1483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Controller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31533" t="19908" r="31624" b="20356"/>
          <a:stretch/>
        </p:blipFill>
        <p:spPr>
          <a:xfrm>
            <a:off x="371713" y="2073531"/>
            <a:ext cx="1809958" cy="1846262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97188" y="1643063"/>
            <a:ext cx="2375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065306"/>
              </p:ext>
            </p:extLst>
          </p:nvPr>
        </p:nvGraphicFramePr>
        <p:xfrm>
          <a:off x="370482" y="986910"/>
          <a:ext cx="797406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022">
                  <a:extLst>
                    <a:ext uri="{9D8B030D-6E8A-4147-A177-3AD203B41FA5}">
                      <a16:colId xmlns:a16="http://schemas.microsoft.com/office/drawing/2014/main" val="2037755601"/>
                    </a:ext>
                  </a:extLst>
                </a:gridCol>
                <a:gridCol w="2658022">
                  <a:extLst>
                    <a:ext uri="{9D8B030D-6E8A-4147-A177-3AD203B41FA5}">
                      <a16:colId xmlns:a16="http://schemas.microsoft.com/office/drawing/2014/main" val="2466724427"/>
                    </a:ext>
                  </a:extLst>
                </a:gridCol>
                <a:gridCol w="2658022">
                  <a:extLst>
                    <a:ext uri="{9D8B030D-6E8A-4147-A177-3AD203B41FA5}">
                      <a16:colId xmlns:a16="http://schemas.microsoft.com/office/drawing/2014/main" val="35855063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altLang="zh-CN" dirty="0"/>
                        <a:t>Назва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Модель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Номер </a:t>
                      </a:r>
                      <a:r>
                        <a:rPr lang="en-US" altLang="zh-CN" dirty="0"/>
                        <a:t>SAP</a:t>
                      </a:r>
                      <a:r>
                        <a:rPr lang="en-US" altLang="zh-CN" baseline="0" dirty="0"/>
                        <a:t> 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31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Кімнатний</a:t>
                      </a:r>
                      <a:r>
                        <a:rPr lang="ru-RU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термостат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HSXE-VC04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5KHF0000006900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56669"/>
                  </a:ext>
                </a:extLst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2477147" y="2071209"/>
            <a:ext cx="61855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Компактний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корпус та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стильний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зовнішній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вигляд</a:t>
            </a:r>
            <a:endParaRPr lang="ru-RU" altLang="zh-CN" sz="18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Зручне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настроювання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кімнатної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температури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та ГВП</a:t>
            </a:r>
          </a:p>
          <a:p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Плоска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задня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панель, проста в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установці</a:t>
            </a:r>
            <a:endParaRPr lang="ru-RU" altLang="zh-CN" sz="1800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ECO/DHW boost/Timer(0.5-24h)</a:t>
            </a:r>
          </a:p>
          <a:p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Перемикання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на ГВП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однією</a:t>
            </a:r>
            <a:r>
              <a:rPr lang="ru-RU" altLang="zh-CN" sz="1800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ru-RU" altLang="zh-CN" sz="1800" dirty="0" err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кнопкою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626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2706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Розумний додаток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511477" y="1480402"/>
            <a:ext cx="3311772" cy="3531133"/>
            <a:chOff x="483932" y="877981"/>
            <a:chExt cx="3467329" cy="370671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9293D98-CFFA-4A9C-9EC5-3BE57DFD95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7094" t="10927" r="43125" b="58509"/>
            <a:stretch/>
          </p:blipFill>
          <p:spPr>
            <a:xfrm>
              <a:off x="483932" y="1380798"/>
              <a:ext cx="1018250" cy="2036505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EFDEFD32-5282-4D1F-B67E-8691B414AC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5691" y="2571750"/>
              <a:ext cx="644816" cy="706069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4ED1C55-6AF1-4230-A7CA-54A6EC492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51905" y="3632987"/>
              <a:ext cx="952388" cy="951705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C2CDE29B-5872-40E4-84C7-4512121BD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04933" y="877981"/>
              <a:ext cx="1446328" cy="1081093"/>
            </a:xfrm>
            <a:prstGeom prst="rect">
              <a:avLst/>
            </a:prstGeom>
          </p:spPr>
        </p:pic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B49E26B3-6AEF-4157-A55E-6EA9A504DFA4}"/>
                </a:ext>
              </a:extLst>
            </p:cNvPr>
            <p:cNvCxnSpPr>
              <a:cxnSpLocks/>
              <a:stCxn id="13" idx="2"/>
              <a:endCxn id="11" idx="0"/>
            </p:cNvCxnSpPr>
            <p:nvPr/>
          </p:nvCxnSpPr>
          <p:spPr>
            <a:xfrm>
              <a:off x="3228097" y="1959074"/>
              <a:ext cx="2" cy="612676"/>
            </a:xfrm>
            <a:prstGeom prst="line">
              <a:avLst/>
            </a:prstGeom>
            <a:ln>
              <a:solidFill>
                <a:srgbClr val="18CE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5DAF7B01-B450-4E5B-A9BE-659A8D2BB884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>
              <a:off x="3228099" y="3277819"/>
              <a:ext cx="0" cy="355168"/>
            </a:xfrm>
            <a:prstGeom prst="line">
              <a:avLst/>
            </a:prstGeom>
            <a:ln>
              <a:solidFill>
                <a:srgbClr val="18CEC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7" name="表格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705347"/>
              </p:ext>
            </p:extLst>
          </p:nvPr>
        </p:nvGraphicFramePr>
        <p:xfrm>
          <a:off x="370482" y="672519"/>
          <a:ext cx="77765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284">
                  <a:extLst>
                    <a:ext uri="{9D8B030D-6E8A-4147-A177-3AD203B41FA5}">
                      <a16:colId xmlns:a16="http://schemas.microsoft.com/office/drawing/2014/main" val="2037755601"/>
                    </a:ext>
                  </a:extLst>
                </a:gridCol>
                <a:gridCol w="3888284">
                  <a:extLst>
                    <a:ext uri="{9D8B030D-6E8A-4147-A177-3AD203B41FA5}">
                      <a16:colId xmlns:a16="http://schemas.microsoft.com/office/drawing/2014/main" val="2466724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altLang="zh-CN" dirty="0"/>
                        <a:t>Назва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Модель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31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Hi-</a:t>
                      </a:r>
                      <a:r>
                        <a:rPr lang="en-US" altLang="zh-CN" sz="1200" dirty="0" err="1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MitII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Smart APP Solution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1A1A1A"/>
                          </a:solidFill>
                          <a:latin typeface="FZLTHJW--GB1-0"/>
                        </a:rPr>
                        <a:t>HCCS-H64H2C1M#01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56669"/>
                  </a:ext>
                </a:extLst>
              </a:tr>
            </a:tbl>
          </a:graphicData>
        </a:graphic>
      </p:graphicFrame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94" y="4364362"/>
            <a:ext cx="2105025" cy="6000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1391" y="1507565"/>
            <a:ext cx="3834796" cy="244475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258766" y="4295954"/>
            <a:ext cx="444073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zh-CN" dirty="0" err="1"/>
              <a:t>Завдяки</a:t>
            </a:r>
            <a:r>
              <a:rPr lang="ru-RU" altLang="zh-CN" dirty="0"/>
              <a:t> </a:t>
            </a:r>
            <a:r>
              <a:rPr lang="ru-RU" altLang="zh-CN" dirty="0" err="1"/>
              <a:t>інтелектуальному</a:t>
            </a:r>
            <a:r>
              <a:rPr lang="ru-RU" altLang="zh-CN" dirty="0"/>
              <a:t> </a:t>
            </a:r>
            <a:r>
              <a:rPr lang="ru-RU" altLang="zh-CN" dirty="0" err="1"/>
              <a:t>рішенню</a:t>
            </a:r>
            <a:r>
              <a:rPr lang="ru-RU" altLang="zh-CN" dirty="0"/>
              <a:t> </a:t>
            </a:r>
            <a:r>
              <a:rPr lang="en-US" altLang="zh-CN" dirty="0"/>
              <a:t>Hi-</a:t>
            </a:r>
            <a:r>
              <a:rPr lang="en-US" altLang="zh-CN" dirty="0" err="1"/>
              <a:t>Mit</a:t>
            </a:r>
            <a:r>
              <a:rPr lang="en-US" altLang="zh-CN" dirty="0"/>
              <a:t> II </a:t>
            </a:r>
            <a:r>
              <a:rPr lang="ru-RU" altLang="zh-CN" dirty="0" err="1"/>
              <a:t>кінцевий</a:t>
            </a:r>
            <a:r>
              <a:rPr lang="ru-RU" altLang="zh-CN" dirty="0"/>
              <a:t> </a:t>
            </a:r>
            <a:r>
              <a:rPr lang="ru-RU" altLang="zh-CN" dirty="0" err="1"/>
              <a:t>користувач</a:t>
            </a:r>
            <a:r>
              <a:rPr lang="ru-RU" altLang="zh-CN" dirty="0"/>
              <a:t> </a:t>
            </a:r>
            <a:r>
              <a:rPr lang="ru-RU" altLang="zh-CN" dirty="0" err="1"/>
              <a:t>може</a:t>
            </a:r>
            <a:r>
              <a:rPr lang="ru-RU" altLang="zh-CN" dirty="0"/>
              <a:t> </a:t>
            </a:r>
            <a:r>
              <a:rPr lang="ru-RU" altLang="zh-CN" dirty="0" err="1"/>
              <a:t>віддалено</a:t>
            </a:r>
            <a:r>
              <a:rPr lang="ru-RU" altLang="zh-CN" dirty="0"/>
              <a:t> </a:t>
            </a:r>
            <a:r>
              <a:rPr lang="ru-RU" altLang="zh-CN" dirty="0" err="1"/>
              <a:t>контролювати</a:t>
            </a:r>
            <a:r>
              <a:rPr lang="ru-RU" altLang="zh-CN" dirty="0"/>
              <a:t> та </a:t>
            </a:r>
            <a:r>
              <a:rPr lang="ru-RU" altLang="zh-CN" dirty="0" err="1"/>
              <a:t>керувати</a:t>
            </a:r>
            <a:r>
              <a:rPr lang="ru-RU" altLang="zh-CN" dirty="0"/>
              <a:t> температурою води та </a:t>
            </a:r>
            <a:r>
              <a:rPr lang="ru-RU" altLang="zh-CN" dirty="0" err="1"/>
              <a:t>приміщення</a:t>
            </a:r>
            <a:r>
              <a:rPr lang="ru-RU" altLang="zh-CN" dirty="0"/>
              <a:t>, а </a:t>
            </a:r>
            <a:r>
              <a:rPr lang="ru-RU" altLang="zh-CN" dirty="0" err="1"/>
              <a:t>також</a:t>
            </a:r>
            <a:r>
              <a:rPr lang="ru-RU" altLang="zh-CN" dirty="0"/>
              <a:t> </a:t>
            </a:r>
            <a:r>
              <a:rPr lang="ru-RU" altLang="zh-CN" dirty="0" err="1"/>
              <a:t>здійснювати</a:t>
            </a:r>
            <a:r>
              <a:rPr lang="ru-RU" altLang="zh-CN" dirty="0"/>
              <a:t> </a:t>
            </a:r>
            <a:r>
              <a:rPr lang="ru-RU" altLang="zh-CN" dirty="0" err="1"/>
              <a:t>моніторинг</a:t>
            </a:r>
            <a:r>
              <a:rPr lang="ru-RU" altLang="zh-CN" dirty="0"/>
              <a:t> </a:t>
            </a:r>
            <a:r>
              <a:rPr lang="ru-RU" altLang="zh-CN" dirty="0" err="1"/>
              <a:t>енергоспоживання</a:t>
            </a:r>
            <a:r>
              <a:rPr lang="ru-RU" altLang="zh-CN" dirty="0"/>
              <a:t> з </a:t>
            </a:r>
            <a:r>
              <a:rPr lang="ru-RU" altLang="zh-CN" dirty="0" err="1"/>
              <a:t>мінімальним</a:t>
            </a:r>
            <a:r>
              <a:rPr lang="ru-RU" altLang="zh-CN" dirty="0"/>
              <a:t> </a:t>
            </a:r>
            <a:r>
              <a:rPr lang="ru-RU" altLang="zh-CN" dirty="0" err="1"/>
              <a:t>інтервалом</a:t>
            </a:r>
            <a:r>
              <a:rPr lang="ru-RU" altLang="zh-CN" dirty="0"/>
              <a:t> на день.</a:t>
            </a:r>
            <a:endParaRPr lang="zh-CN" altLang="en-US" dirty="0"/>
          </a:p>
        </p:txBody>
      </p:sp>
      <p:sp>
        <p:nvSpPr>
          <p:cNvPr id="19" name="文本框 18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29/33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3555" y="4789741"/>
            <a:ext cx="703943" cy="209871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8125927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30/33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0253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0"/>
            <a:ext cx="9152000" cy="5148000"/>
          </a:xfrm>
          <a:prstGeom prst="rect">
            <a:avLst/>
          </a:prstGeom>
        </p:spPr>
      </p:pic>
      <p:sp>
        <p:nvSpPr>
          <p:cNvPr id="13" name="剪去对角的矩形 12"/>
          <p:cNvSpPr/>
          <p:nvPr/>
        </p:nvSpPr>
        <p:spPr bwMode="auto">
          <a:xfrm>
            <a:off x="1991815" y="1899764"/>
            <a:ext cx="6361538" cy="455472"/>
          </a:xfrm>
          <a:prstGeom prst="snip2Diag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3">
              <a:lnSpc>
                <a:spcPts val="2999"/>
              </a:lnSpc>
            </a:pPr>
            <a:r>
              <a:rPr kumimoji="1" lang="uk-UA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Частина 5. Інструменти обслуговування та дизайну</a:t>
            </a:r>
            <a:endParaRPr kumimoji="1"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16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3916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Інструмент обслуговування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94" y="2377773"/>
            <a:ext cx="5611428" cy="24777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499" y="2915583"/>
            <a:ext cx="3040655" cy="164151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70482" y="1615504"/>
            <a:ext cx="81702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Hi-Checker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-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це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сервісний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інструмент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, за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допомогою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якого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сервісні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інженери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можуть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отримати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доступ до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системи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та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контролювати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стан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роботи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або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дані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,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що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дуже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зручно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для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зв'язку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та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обслуговування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D4D4D"/>
                </a:solidFill>
                <a:latin typeface="FZLTHJW--GB1-0"/>
              </a:rPr>
              <a:t>системи</a:t>
            </a:r>
            <a:r>
              <a:rPr lang="ru-RU" altLang="zh-CN" sz="1400" dirty="0">
                <a:solidFill>
                  <a:srgbClr val="4D4D4D"/>
                </a:solidFill>
                <a:latin typeface="FZLTHJW--GB1-0"/>
              </a:rPr>
              <a:t>.</a:t>
            </a:r>
            <a:endParaRPr lang="en-US" altLang="zh-CN" sz="1400" dirty="0">
              <a:solidFill>
                <a:srgbClr val="4D4D4D"/>
              </a:solidFill>
              <a:latin typeface="FZLTHJW--GB1-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424155"/>
              </p:ext>
            </p:extLst>
          </p:nvPr>
        </p:nvGraphicFramePr>
        <p:xfrm>
          <a:off x="370482" y="672519"/>
          <a:ext cx="77765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284">
                  <a:extLst>
                    <a:ext uri="{9D8B030D-6E8A-4147-A177-3AD203B41FA5}">
                      <a16:colId xmlns:a16="http://schemas.microsoft.com/office/drawing/2014/main" val="2037755601"/>
                    </a:ext>
                  </a:extLst>
                </a:gridCol>
                <a:gridCol w="3888284">
                  <a:extLst>
                    <a:ext uri="{9D8B030D-6E8A-4147-A177-3AD203B41FA5}">
                      <a16:colId xmlns:a16="http://schemas.microsoft.com/office/drawing/2014/main" val="2466724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altLang="zh-CN" dirty="0"/>
                        <a:t>Назва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Модель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316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Hi-Checker</a:t>
                      </a:r>
                      <a:r>
                        <a:rPr lang="en-US" altLang="zh-CN" sz="1200" baseline="0" dirty="0">
                          <a:solidFill>
                            <a:srgbClr val="000000"/>
                          </a:solidFill>
                          <a:latin typeface="等线" panose="02010600030101010101" pitchFamily="2" charset="-122"/>
                        </a:rPr>
                        <a:t> service tool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1200" dirty="0">
                          <a:solidFill>
                            <a:srgbClr val="1A1A1A"/>
                          </a:solidFill>
                          <a:latin typeface="FZLTHJW--GB1-0"/>
                        </a:rPr>
                        <a:t>HCCS-H64H2C1M#01</a:t>
                      </a:r>
                      <a:endParaRPr lang="zh-CN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056669"/>
                  </a:ext>
                </a:extLst>
              </a:tr>
            </a:tbl>
          </a:graphicData>
        </a:graphic>
      </p:graphicFrame>
      <p:sp>
        <p:nvSpPr>
          <p:cNvPr id="9" name="文本框 8"/>
          <p:cNvSpPr txBox="1"/>
          <p:nvPr/>
        </p:nvSpPr>
        <p:spPr>
          <a:xfrm>
            <a:off x="8125927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30/33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240741" y="4874107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32/33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92470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8158299" y="4765253"/>
            <a:ext cx="6537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33/33</a:t>
            </a:r>
            <a:endParaRPr kumimoji="1"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5656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Інструмент дизайну- 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Hi-</a:t>
            </a:r>
            <a:r>
              <a:rPr kumimoji="1" lang="en-US" altLang="zh-CN" sz="2000" b="1" dirty="0" err="1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Therma</a:t>
            </a:r>
            <a:r>
              <a:rPr kumimoji="1" lang="en-US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Designer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18802"/>
          <a:stretch/>
        </p:blipFill>
        <p:spPr>
          <a:xfrm>
            <a:off x="209894" y="1103412"/>
            <a:ext cx="5104840" cy="311777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379712" y="1103412"/>
            <a:ext cx="4432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FZLTZCHJW--GB1-0"/>
              </a:rPr>
              <a:t>https//:www.hitherma-designer.com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379712" y="171011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400" dirty="0">
                <a:solidFill>
                  <a:srgbClr val="404040"/>
                </a:solidFill>
                <a:latin typeface="FZLTHJW--GB1-0"/>
              </a:rPr>
              <a:t>Hi-</a:t>
            </a:r>
            <a:r>
              <a:rPr lang="en-US" altLang="zh-CN" sz="1400" dirty="0" err="1">
                <a:solidFill>
                  <a:srgbClr val="404040"/>
                </a:solidFill>
                <a:latin typeface="FZLTHJW--GB1-0"/>
              </a:rPr>
              <a:t>Therma</a:t>
            </a:r>
            <a:r>
              <a:rPr lang="en-US" altLang="zh-CN" sz="1400" dirty="0">
                <a:solidFill>
                  <a:srgbClr val="404040"/>
                </a:solidFill>
                <a:latin typeface="FZLTHJW--GB1-0"/>
              </a:rPr>
              <a:t> Designer –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це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спеціалізована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програма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для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вибору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теплових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насосів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en-US" altLang="zh-CN" sz="1400" dirty="0" err="1">
                <a:solidFill>
                  <a:srgbClr val="404040"/>
                </a:solidFill>
                <a:latin typeface="FZLTHJW--GB1-0"/>
              </a:rPr>
              <a:t>Hisense</a:t>
            </a:r>
            <a:r>
              <a:rPr lang="en-US" altLang="zh-CN" sz="1400" dirty="0">
                <a:solidFill>
                  <a:srgbClr val="404040"/>
                </a:solidFill>
                <a:latin typeface="FZLTHJW--GB1-0"/>
              </a:rPr>
              <a:t> ATW,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що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дозволяє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точно та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швидко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підібрати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модель для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проектів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.</a:t>
            </a:r>
          </a:p>
          <a:p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Це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онлайн-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інструмент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для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швидкого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та легкого доступу,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повністю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сумісний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із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комп'ютером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, планшетом та смартфоном.</a:t>
            </a:r>
          </a:p>
          <a:p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Користувач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може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відкривати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та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редагувати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проект у будь-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який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час та в будь-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якому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 </a:t>
            </a:r>
            <a:r>
              <a:rPr lang="ru-RU" altLang="zh-CN" sz="1400" dirty="0" err="1">
                <a:solidFill>
                  <a:srgbClr val="404040"/>
                </a:solidFill>
                <a:latin typeface="FZLTHJW--GB1-0"/>
              </a:rPr>
              <a:t>місці</a:t>
            </a:r>
            <a:r>
              <a:rPr lang="ru-RU" altLang="zh-CN" sz="1400" dirty="0">
                <a:solidFill>
                  <a:srgbClr val="404040"/>
                </a:solidFill>
                <a:latin typeface="FZLTHJW--GB1-0"/>
              </a:rPr>
              <a:t>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49388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41433" y="2451444"/>
            <a:ext cx="1661134" cy="1203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295849" y="2913250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uk-UA" altLang="zh-CN" sz="4400" dirty="0">
                <a:solidFill>
                  <a:schemeClr val="bg1"/>
                </a:solidFill>
                <a:latin typeface="Qatar2022 Medium" panose="00000600000000000000" pitchFamily="2" charset="0"/>
                <a:ea typeface="微软雅黑" panose="020B0503020204020204" pitchFamily="34" charset="-122"/>
              </a:rPr>
              <a:t>ДЯКУЄМО</a:t>
            </a:r>
            <a:endParaRPr kumimoji="1" lang="zh-CN" altLang="en-US" sz="4400" dirty="0">
              <a:solidFill>
                <a:schemeClr val="bg1"/>
              </a:solidFill>
              <a:latin typeface="Qatar2022 Medium" panose="00000600000000000000" pitchFamily="2" charset="0"/>
              <a:ea typeface="微软雅黑" panose="020B0503020204020204" pitchFamily="34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59E308A-67A6-0E45-A950-66C65E9F3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375" y="1079140"/>
            <a:ext cx="2417251" cy="87400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5"/>
            <a:ext cx="9144000" cy="769620"/>
          </a:xfrm>
          <a:prstGeom prst="rect">
            <a:avLst/>
          </a:prstGeom>
        </p:spPr>
      </p:pic>
      <p:pic>
        <p:nvPicPr>
          <p:cNvPr id="6" name="图片 5" descr="世界杯联合logo-白色横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535" y="-1270"/>
            <a:ext cx="1751330" cy="633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158299" y="4729169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4/33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7472" y="129819"/>
            <a:ext cx="35702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uk-UA" altLang="zh-CN" sz="2000" b="1" dirty="0">
                <a:solidFill>
                  <a:schemeClr val="bg1"/>
                </a:solidFill>
                <a:latin typeface="Hisense Sans Alfabet Medium" panose="00000500000000000000" charset="0"/>
                <a:ea typeface="微软雅黑" panose="020B0503020204020204" pitchFamily="34" charset="-122"/>
                <a:cs typeface="Hisense Sans Alfabet Medium" panose="00000500000000000000" charset="0"/>
                <a:sym typeface="+mn-ea"/>
              </a:rPr>
              <a:t>Інформація про продукт</a:t>
            </a:r>
            <a:endParaRPr kumimoji="1" lang="en-US" altLang="zh-CN" sz="2000" b="1" dirty="0">
              <a:solidFill>
                <a:schemeClr val="bg1"/>
              </a:solidFill>
              <a:latin typeface="Hisense Sans Alfabet Medium" panose="00000500000000000000" charset="0"/>
              <a:ea typeface="微软雅黑" panose="020B0503020204020204" pitchFamily="34" charset="-122"/>
              <a:cs typeface="Hisense Sans Alfabet Medium" panose="00000500000000000000" charset="0"/>
              <a:sym typeface="+mn-ea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310995"/>
              </p:ext>
            </p:extLst>
          </p:nvPr>
        </p:nvGraphicFramePr>
        <p:xfrm>
          <a:off x="243010" y="905124"/>
          <a:ext cx="8498748" cy="3772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687">
                  <a:extLst>
                    <a:ext uri="{9D8B030D-6E8A-4147-A177-3AD203B41FA5}">
                      <a16:colId xmlns:a16="http://schemas.microsoft.com/office/drawing/2014/main" val="978767012"/>
                    </a:ext>
                  </a:extLst>
                </a:gridCol>
                <a:gridCol w="2124687">
                  <a:extLst>
                    <a:ext uri="{9D8B030D-6E8A-4147-A177-3AD203B41FA5}">
                      <a16:colId xmlns:a16="http://schemas.microsoft.com/office/drawing/2014/main" val="1453301013"/>
                    </a:ext>
                  </a:extLst>
                </a:gridCol>
                <a:gridCol w="2124687">
                  <a:extLst>
                    <a:ext uri="{9D8B030D-6E8A-4147-A177-3AD203B41FA5}">
                      <a16:colId xmlns:a16="http://schemas.microsoft.com/office/drawing/2014/main" val="3852179354"/>
                    </a:ext>
                  </a:extLst>
                </a:gridCol>
                <a:gridCol w="2124687">
                  <a:extLst>
                    <a:ext uri="{9D8B030D-6E8A-4147-A177-3AD203B41FA5}">
                      <a16:colId xmlns:a16="http://schemas.microsoft.com/office/drawing/2014/main" val="780420169"/>
                    </a:ext>
                  </a:extLst>
                </a:gridCol>
              </a:tblGrid>
              <a:tr h="538967">
                <a:tc>
                  <a:txBody>
                    <a:bodyPr/>
                    <a:lstStyle/>
                    <a:p>
                      <a:r>
                        <a:rPr lang="uk-UA" altLang="zh-CN" dirty="0"/>
                        <a:t>Серія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Тип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Модель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altLang="zh-CN" dirty="0"/>
                        <a:t>Номер</a:t>
                      </a:r>
                      <a:r>
                        <a:rPr lang="uk-UA" altLang="zh-CN" baseline="0" dirty="0"/>
                        <a:t> </a:t>
                      </a:r>
                      <a:r>
                        <a:rPr lang="en-US" altLang="zh-CN" dirty="0"/>
                        <a:t>SAP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8915263"/>
                  </a:ext>
                </a:extLst>
              </a:tr>
              <a:tr h="538967">
                <a:tc rowSpan="6">
                  <a:txBody>
                    <a:bodyPr/>
                    <a:lstStyle/>
                    <a:p>
                      <a:r>
                        <a:rPr lang="en-US" altLang="zh-CN" dirty="0"/>
                        <a:t>Hi-</a:t>
                      </a:r>
                      <a:r>
                        <a:rPr lang="en-US" altLang="zh-CN" dirty="0" err="1"/>
                        <a:t>Therma</a:t>
                      </a:r>
                      <a:r>
                        <a:rPr lang="en-US" altLang="zh-CN" dirty="0"/>
                        <a:t> </a:t>
                      </a:r>
                      <a:r>
                        <a:rPr lang="uk-UA" altLang="zh-CN" dirty="0"/>
                        <a:t>спліт-система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Зовнішній</a:t>
                      </a:r>
                      <a:r>
                        <a:rPr lang="uk-UA" altLang="zh-CN" baseline="0" dirty="0"/>
                        <a:t> блок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AHW-044HCDS1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1KHW0504400000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351481"/>
                  </a:ext>
                </a:extLst>
              </a:tr>
              <a:tr h="53896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AHW-060HCDS1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1KHW0506000200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320182"/>
                  </a:ext>
                </a:extLst>
              </a:tr>
              <a:tr h="538967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AHW-080HCDS1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1KHW0508000300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490620"/>
                  </a:ext>
                </a:extLst>
              </a:tr>
              <a:tr h="538967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uk-UA" altLang="zh-CN" dirty="0"/>
                        <a:t>Внутрішній блок</a:t>
                      </a:r>
                      <a:endParaRPr lang="zh-CN" altLang="en-US" dirty="0"/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AHM-044HCDSAA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1KHN1404400000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149684"/>
                  </a:ext>
                </a:extLst>
              </a:tr>
              <a:tr h="538967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AHM-060HCDSAA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1KHN1406000200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890729"/>
                  </a:ext>
                </a:extLst>
              </a:tr>
              <a:tr h="538967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AHM-080HCDSAA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1KHN1408000000</a:t>
                      </a:r>
                    </a:p>
                  </a:txBody>
                  <a:tcPr marL="6350" marR="6350" marT="6350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505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673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105169"/>
              </p:ext>
            </p:extLst>
          </p:nvPr>
        </p:nvGraphicFramePr>
        <p:xfrm>
          <a:off x="216821" y="697858"/>
          <a:ext cx="8585152" cy="4298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8183">
                  <a:extLst>
                    <a:ext uri="{9D8B030D-6E8A-4147-A177-3AD203B41FA5}">
                      <a16:colId xmlns:a16="http://schemas.microsoft.com/office/drawing/2014/main" val="3624163115"/>
                    </a:ext>
                  </a:extLst>
                </a:gridCol>
                <a:gridCol w="740639">
                  <a:extLst>
                    <a:ext uri="{9D8B030D-6E8A-4147-A177-3AD203B41FA5}">
                      <a16:colId xmlns:a16="http://schemas.microsoft.com/office/drawing/2014/main" val="1073429919"/>
                    </a:ext>
                  </a:extLst>
                </a:gridCol>
                <a:gridCol w="1137037">
                  <a:extLst>
                    <a:ext uri="{9D8B030D-6E8A-4147-A177-3AD203B41FA5}">
                      <a16:colId xmlns:a16="http://schemas.microsoft.com/office/drawing/2014/main" val="3768284498"/>
                    </a:ext>
                  </a:extLst>
                </a:gridCol>
                <a:gridCol w="1137037">
                  <a:extLst>
                    <a:ext uri="{9D8B030D-6E8A-4147-A177-3AD203B41FA5}">
                      <a16:colId xmlns:a16="http://schemas.microsoft.com/office/drawing/2014/main" val="1322387341"/>
                    </a:ext>
                  </a:extLst>
                </a:gridCol>
                <a:gridCol w="980564">
                  <a:extLst>
                    <a:ext uri="{9D8B030D-6E8A-4147-A177-3AD203B41FA5}">
                      <a16:colId xmlns:a16="http://schemas.microsoft.com/office/drawing/2014/main" val="818996746"/>
                    </a:ext>
                  </a:extLst>
                </a:gridCol>
                <a:gridCol w="980564">
                  <a:extLst>
                    <a:ext uri="{9D8B030D-6E8A-4147-A177-3AD203B41FA5}">
                      <a16:colId xmlns:a16="http://schemas.microsoft.com/office/drawing/2014/main" val="1028924569"/>
                    </a:ext>
                  </a:extLst>
                </a:gridCol>
                <a:gridCol w="980564">
                  <a:extLst>
                    <a:ext uri="{9D8B030D-6E8A-4147-A177-3AD203B41FA5}">
                      <a16:colId xmlns:a16="http://schemas.microsoft.com/office/drawing/2014/main" val="3411372728"/>
                    </a:ext>
                  </a:extLst>
                </a:gridCol>
                <a:gridCol w="980564">
                  <a:extLst>
                    <a:ext uri="{9D8B030D-6E8A-4147-A177-3AD203B41FA5}">
                      <a16:colId xmlns:a16="http://schemas.microsoft.com/office/drawing/2014/main" val="4002774730"/>
                    </a:ext>
                  </a:extLst>
                </a:gridCol>
              </a:tblGrid>
              <a:tr h="19644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Модель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44(2.0HP)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60(2.5HP)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80(3.0HP)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108837"/>
                  </a:ext>
                </a:extLst>
              </a:tr>
              <a:tr h="222011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Комбінація систем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AHW-044HCDS1+</a:t>
                      </a:r>
                    </a:p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AHM-044HCDSAA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AHW-060HCDS1+ AHM-060HCDSAA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AHW-080HCDS1+</a:t>
                      </a:r>
                    </a:p>
                    <a:p>
                      <a:pPr algn="ctr" fontAlgn="ctr"/>
                      <a:r>
                        <a:rPr lang="en-US" sz="900" u="none" strike="noStrike" dirty="0">
                          <a:effectLst/>
                        </a:rPr>
                        <a:t>AHM-080HCDSAA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9624520"/>
                  </a:ext>
                </a:extLst>
              </a:tr>
              <a:tr h="19644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Джерело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живлення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220-240V ～50Hz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89280"/>
                  </a:ext>
                </a:extLst>
              </a:tr>
              <a:tr h="389494">
                <a:tc rowSpan="9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Обігрів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OAT (DB/WB)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>
                          <a:effectLst/>
                        </a:rPr>
                        <a:t>IWT / OWT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Одиниці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Обігрів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344708"/>
                  </a:ext>
                </a:extLst>
              </a:tr>
              <a:tr h="39288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7 / 6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30 / 35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Продуктивність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(</a:t>
                      </a:r>
                      <a:r>
                        <a:rPr lang="uk-UA" sz="900" u="none" strike="noStrike" dirty="0">
                          <a:effectLst/>
                        </a:rPr>
                        <a:t>Мін</a:t>
                      </a:r>
                      <a:r>
                        <a:rPr lang="en-US" sz="900" u="none" strike="noStrike" dirty="0">
                          <a:effectLst/>
                        </a:rPr>
                        <a:t>./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./</a:t>
                      </a:r>
                      <a:r>
                        <a:rPr lang="uk-UA" sz="900" u="none" strike="noStrike" dirty="0">
                          <a:effectLst/>
                        </a:rPr>
                        <a:t>Макс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1.85 / 4.40 /7.00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1.95 / 6.00 /8.90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2.10/ 8.00 / 11.0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3988122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COP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4.90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132960"/>
                  </a:ext>
                </a:extLst>
              </a:tr>
              <a:tr h="3739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47 / 55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Продуктивність</a:t>
                      </a:r>
                      <a:r>
                        <a:rPr lang="en-US" sz="900" u="none" strike="noStrike" dirty="0">
                          <a:effectLst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./</a:t>
                      </a:r>
                      <a:r>
                        <a:rPr lang="uk-UA" sz="900" u="none" strike="noStrike" dirty="0">
                          <a:effectLst/>
                        </a:rPr>
                        <a:t>Макс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4.40 / 6.00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6.00 / 7.50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8.00 / 9.00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57570596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COP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3.05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2.80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9874310"/>
                  </a:ext>
                </a:extLst>
              </a:tr>
              <a:tr h="3739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-7 / -8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30 / 35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Продуктивність</a:t>
                      </a:r>
                      <a:r>
                        <a:rPr lang="en-US" sz="900" u="none" strike="noStrike" dirty="0">
                          <a:effectLst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./</a:t>
                      </a:r>
                      <a:r>
                        <a:rPr lang="uk-UA" sz="900" u="none" strike="noStrike" dirty="0">
                          <a:effectLst/>
                        </a:rPr>
                        <a:t>Макс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4.40 / 5.00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5.30 /5.90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5.80 /7.30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9826597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COP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3.26 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3.16 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3.14 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92953377"/>
                  </a:ext>
                </a:extLst>
              </a:tr>
              <a:tr h="37391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47 / 55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Продуктивність</a:t>
                      </a:r>
                      <a:r>
                        <a:rPr lang="en-US" sz="900" u="none" strike="noStrike" dirty="0">
                          <a:effectLst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./M</a:t>
                      </a:r>
                      <a:r>
                        <a:rPr lang="uk-UA" sz="900" u="none" strike="noStrike" dirty="0" err="1">
                          <a:effectLst/>
                        </a:rPr>
                        <a:t>акс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4.00 / 4.20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4.70 / 5.10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5.00 / 6.40</a:t>
                      </a:r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1733500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</a:rPr>
                        <a:t>COP (</a:t>
                      </a:r>
                      <a:r>
                        <a:rPr lang="uk-UA" sz="900" u="none" strike="noStrike" dirty="0" err="1">
                          <a:effectLst/>
                        </a:rPr>
                        <a:t>Ном</a:t>
                      </a:r>
                      <a:r>
                        <a:rPr lang="en-US" sz="900" u="none" strike="noStrike" dirty="0">
                          <a:effectLst/>
                        </a:rPr>
                        <a:t>.)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1.97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2.04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1.94</a:t>
                      </a:r>
                      <a:endParaRPr lang="en-US" altLang="zh-CN" sz="900" b="0" i="0" u="none" strike="noStrike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5806490"/>
                  </a:ext>
                </a:extLst>
              </a:tr>
              <a:tr h="19644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Охолодження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35 / --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12 / 7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Номінальна</a:t>
                      </a:r>
                      <a:r>
                        <a:rPr lang="uk-UA" sz="900" u="none" strike="noStrike" baseline="0" dirty="0">
                          <a:effectLst/>
                        </a:rPr>
                        <a:t> продуктивність</a:t>
                      </a:r>
                      <a:r>
                        <a:rPr lang="en-US" sz="900" u="none" strike="noStrike" dirty="0">
                          <a:effectLst/>
                        </a:rPr>
                        <a:t>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4.40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5.00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6.00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90937076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EER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3.90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3.70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3.60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2416866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23 / 18 ºC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</a:rPr>
                        <a:t>Номінальна продуктивність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</a:rPr>
                        <a:t>кВт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5.60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6.00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7.00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62614268"/>
                  </a:ext>
                </a:extLst>
              </a:tr>
              <a:tr h="19644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</a:rPr>
                        <a:t>EER 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5.60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</a:rPr>
                        <a:t>5.60 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</a:rPr>
                        <a:t>5.10 </a:t>
                      </a:r>
                      <a:endParaRPr lang="en-US" altLang="zh-CN" sz="9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9568347"/>
                  </a:ext>
                </a:extLst>
              </a:tr>
            </a:tbl>
          </a:graphicData>
        </a:graphic>
      </p:graphicFrame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5"/>
            <a:ext cx="9144000" cy="76962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17472" y="129819"/>
            <a:ext cx="3262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uk-UA" altLang="zh-CN" sz="2000" b="1" dirty="0">
                <a:solidFill>
                  <a:schemeClr val="bg1"/>
                </a:solidFill>
                <a:latin typeface="Hisense Sans Alfabet Medium" panose="00000500000000000000" charset="0"/>
                <a:ea typeface="微软雅黑" panose="020B0503020204020204" pitchFamily="34" charset="-122"/>
                <a:cs typeface="Hisense Sans Alfabet Medium" panose="00000500000000000000" charset="0"/>
                <a:sym typeface="+mn-ea"/>
              </a:rPr>
              <a:t>Ефективність системи</a:t>
            </a:r>
            <a:endParaRPr kumimoji="1" lang="en-US" altLang="zh-CN" sz="2000" b="1" dirty="0">
              <a:solidFill>
                <a:schemeClr val="bg1"/>
              </a:solidFill>
              <a:latin typeface="Hisense Sans Alfabet Medium" panose="00000500000000000000" charset="0"/>
              <a:ea typeface="微软雅黑" panose="020B0503020204020204" pitchFamily="34" charset="-122"/>
              <a:cs typeface="Hisense Sans Alfabet Medium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703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5"/>
            <a:ext cx="9144000" cy="769620"/>
          </a:xfrm>
          <a:prstGeom prst="rect">
            <a:avLst/>
          </a:prstGeom>
        </p:spPr>
      </p:pic>
      <p:pic>
        <p:nvPicPr>
          <p:cNvPr id="6" name="图片 5" descr="世界杯联合logo-白色横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535" y="-1270"/>
            <a:ext cx="1751330" cy="633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927" y="4789741"/>
            <a:ext cx="703943" cy="20987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11126" y="129819"/>
            <a:ext cx="654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uk-UA" altLang="zh-CN" sz="2000" b="1" dirty="0">
                <a:solidFill>
                  <a:schemeClr val="bg1"/>
                </a:solidFill>
                <a:latin typeface="Hisense Sans Alfabet Medium" panose="00000500000000000000" charset="0"/>
                <a:ea typeface="微软雅黑" panose="020B0503020204020204" pitchFamily="34" charset="-122"/>
                <a:cs typeface="Hisense Sans Alfabet Medium" panose="00000500000000000000" charset="0"/>
                <a:sym typeface="+mn-ea"/>
              </a:rPr>
              <a:t>Інформація про продукт</a:t>
            </a:r>
            <a:endParaRPr kumimoji="1" lang="en-US" altLang="zh-CN" sz="2000" b="1" dirty="0">
              <a:solidFill>
                <a:schemeClr val="bg1"/>
              </a:solidFill>
              <a:latin typeface="Hisense Sans Alfabet Medium" panose="00000500000000000000" charset="0"/>
              <a:ea typeface="微软雅黑" panose="020B0503020204020204" pitchFamily="34" charset="-122"/>
              <a:cs typeface="Hisense Sans Alfabet Medium" panose="00000500000000000000" charset="0"/>
              <a:sym typeface="+mn-ea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445768"/>
              </p:ext>
            </p:extLst>
          </p:nvPr>
        </p:nvGraphicFramePr>
        <p:xfrm>
          <a:off x="152398" y="842914"/>
          <a:ext cx="1756702" cy="37363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702">
                  <a:extLst>
                    <a:ext uri="{9D8B030D-6E8A-4147-A177-3AD203B41FA5}">
                      <a16:colId xmlns:a16="http://schemas.microsoft.com/office/drawing/2014/main" val="2756653080"/>
                    </a:ext>
                  </a:extLst>
                </a:gridCol>
              </a:tblGrid>
              <a:tr h="3736369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655965"/>
                  </a:ext>
                </a:extLst>
              </a:tr>
            </a:tbl>
          </a:graphicData>
        </a:graphic>
      </p:graphicFrame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2853" y="1614260"/>
            <a:ext cx="1274191" cy="2134159"/>
          </a:xfrm>
          <a:prstGeom prst="rect">
            <a:avLst/>
          </a:prstGeom>
        </p:spPr>
      </p:pic>
      <p:pic>
        <p:nvPicPr>
          <p:cNvPr id="18" name="Object 1">
            <a:extLst>
              <a:ext uri="{63B3BB69-23CF-44E3-9099-C40C66FF867C}">
                <a14:compatExt xmlns:a14="http://schemas.microsoft.com/office/drawing/2010/main" spid="_x0000_s1025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2928" y="12166308"/>
            <a:ext cx="463550" cy="192087"/>
          </a:xfrm>
          <a:prstGeom prst="rect">
            <a:avLst/>
          </a:prstGeom>
        </p:spPr>
      </p:pic>
      <p:pic>
        <p:nvPicPr>
          <p:cNvPr id="19" name="Object 1">
            <a:extLst>
              <a:ext uri="{63B3BB69-23CF-44E3-9099-C40C66FF867C}">
                <a14:compatExt xmlns:a14="http://schemas.microsoft.com/office/drawing/2010/main" spid="_x0000_s1025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4875" y="12753975"/>
            <a:ext cx="463550" cy="192088"/>
          </a:xfrm>
          <a:prstGeom prst="rect">
            <a:avLst/>
          </a:prstGeom>
        </p:spPr>
      </p:pic>
      <p:graphicFrame>
        <p:nvGraphicFramePr>
          <p:cNvPr id="20" name="表格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941428"/>
              </p:ext>
            </p:extLst>
          </p:nvPr>
        </p:nvGraphicFramePr>
        <p:xfrm>
          <a:off x="1909100" y="842908"/>
          <a:ext cx="6988157" cy="36944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4411">
                  <a:extLst>
                    <a:ext uri="{9D8B030D-6E8A-4147-A177-3AD203B41FA5}">
                      <a16:colId xmlns:a16="http://schemas.microsoft.com/office/drawing/2014/main" val="2464140616"/>
                    </a:ext>
                  </a:extLst>
                </a:gridCol>
                <a:gridCol w="1599454">
                  <a:extLst>
                    <a:ext uri="{9D8B030D-6E8A-4147-A177-3AD203B41FA5}">
                      <a16:colId xmlns:a16="http://schemas.microsoft.com/office/drawing/2014/main" val="1298736396"/>
                    </a:ext>
                  </a:extLst>
                </a:gridCol>
                <a:gridCol w="948573">
                  <a:extLst>
                    <a:ext uri="{9D8B030D-6E8A-4147-A177-3AD203B41FA5}">
                      <a16:colId xmlns:a16="http://schemas.microsoft.com/office/drawing/2014/main" val="1746806017"/>
                    </a:ext>
                  </a:extLst>
                </a:gridCol>
                <a:gridCol w="948573">
                  <a:extLst>
                    <a:ext uri="{9D8B030D-6E8A-4147-A177-3AD203B41FA5}">
                      <a16:colId xmlns:a16="http://schemas.microsoft.com/office/drawing/2014/main" val="86795357"/>
                    </a:ext>
                  </a:extLst>
                </a:gridCol>
                <a:gridCol w="948573">
                  <a:extLst>
                    <a:ext uri="{9D8B030D-6E8A-4147-A177-3AD203B41FA5}">
                      <a16:colId xmlns:a16="http://schemas.microsoft.com/office/drawing/2014/main" val="3958693249"/>
                    </a:ext>
                  </a:extLst>
                </a:gridCol>
                <a:gridCol w="948573">
                  <a:extLst>
                    <a:ext uri="{9D8B030D-6E8A-4147-A177-3AD203B41FA5}">
                      <a16:colId xmlns:a16="http://schemas.microsoft.com/office/drawing/2014/main" val="318746534"/>
                    </a:ext>
                  </a:extLst>
                </a:gridCol>
              </a:tblGrid>
              <a:tr h="307868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Модель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AHM-044HCDSAA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AHM-060HCDSAA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AHM-080HCDSAA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9620411"/>
                  </a:ext>
                </a:extLst>
              </a:tr>
              <a:tr h="153934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Джерело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живлення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220-240V ～50Hz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974836"/>
                  </a:ext>
                </a:extLst>
              </a:tr>
              <a:tr h="307868"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Номінальні витрати води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IWT: 30 ºC / OWT: 35 ºC </a:t>
                      </a:r>
                      <a:r>
                        <a:rPr lang="el-GR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Δ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T: 5 ºC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3/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год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0.77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1.03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1.38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05698805"/>
                  </a:ext>
                </a:extLst>
              </a:tr>
              <a:tr h="153934">
                <a:tc rowSpan="3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Зовн</a:t>
                      </a:r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ішні</a:t>
                      </a:r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розміри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Висота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890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890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890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86276619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Ширина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58923562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Глибина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320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2815071"/>
                  </a:ext>
                </a:extLst>
              </a:tr>
              <a:tr h="153934">
                <a:tc rowSpan="3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Розміри упаковки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Висота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419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419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419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3874385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Ширина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1160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1160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1160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385441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Глибина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650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650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650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6386727"/>
                  </a:ext>
                </a:extLst>
              </a:tr>
              <a:tr h="1539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Вага </a:t>
                      </a:r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нетто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кг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43.5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43.5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44.5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7691721"/>
                  </a:ext>
                </a:extLst>
              </a:tr>
              <a:tr h="1539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Вага брутто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кг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48.5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48.5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49.5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7052318"/>
                  </a:ext>
                </a:extLst>
              </a:tr>
              <a:tr h="153934">
                <a:tc rowSpan="5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Блок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охолодження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Вид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З'єднання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-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З'єднання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з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розвальцьованою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гайкою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46884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Рідинна</a:t>
                      </a:r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труба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900" u="none" strike="noStrike" baseline="3000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Ø6.35(Ø9.53)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429506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дюйм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1/4(3/8)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8939305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Газова</a:t>
                      </a:r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труба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Ø12.7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Ø12.7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Ø15.88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51802510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дюйм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5/8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749708"/>
                  </a:ext>
                </a:extLst>
              </a:tr>
              <a:tr h="153934">
                <a:tc rowSpan="4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Підключення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труб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опалення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Вид</a:t>
                      </a:r>
                      <a:r>
                        <a:rPr lang="ru-RU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З'єднання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-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З'єднання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з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розвальцьованою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гайкою</a:t>
                      </a:r>
                      <a:endParaRPr lang="en-US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337186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Запірні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клапани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G 1” 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тато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 - G 1” 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тато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045354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Діаметр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вхідної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труби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G 1” 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мама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058310"/>
                  </a:ext>
                </a:extLst>
              </a:tr>
              <a:tr h="153934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Діаметр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вихідної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труби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дм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G 1” 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мама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0931021"/>
                  </a:ext>
                </a:extLst>
              </a:tr>
              <a:tr h="1539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Рівень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шуму (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звуковий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тиск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)*1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дБ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28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28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28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229143"/>
                  </a:ext>
                </a:extLst>
              </a:tr>
              <a:tr h="15393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Рівень шуму 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сила</a:t>
                      </a:r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звуку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дБ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42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42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99380962"/>
                  </a:ext>
                </a:extLst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428554"/>
              </p:ext>
            </p:extLst>
          </p:nvPr>
        </p:nvGraphicFramePr>
        <p:xfrm>
          <a:off x="206827" y="4641397"/>
          <a:ext cx="7859740" cy="487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59740">
                  <a:extLst>
                    <a:ext uri="{9D8B030D-6E8A-4147-A177-3AD203B41FA5}">
                      <a16:colId xmlns:a16="http://schemas.microsoft.com/office/drawing/2014/main" val="485371431"/>
                    </a:ext>
                  </a:extLst>
                </a:gridCol>
              </a:tblGrid>
              <a:tr h="1729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*1</a:t>
                      </a:r>
                      <a:r>
                        <a:rPr lang="en-US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Наведені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вище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значення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шуму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виміряні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в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безехов</a:t>
                      </a:r>
                      <a:r>
                        <a:rPr lang="uk-UA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і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й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камері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без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відбитої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луни, тому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вплив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відбитої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луни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має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бути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врахований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на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місці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проведення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baseline="0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вимірювань</a:t>
                      </a:r>
                      <a:r>
                        <a:rPr lang="ru-RU" sz="800" u="none" strike="noStrike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736329"/>
                  </a:ext>
                </a:extLst>
              </a:tr>
              <a:tr h="172964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*2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Розміри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трубопроводів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для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газоподібного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та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рідкого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холодоагента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відрізняються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між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зовнішнім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та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внутрішнім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блоком, тому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потрібні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перехідники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для труб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холодоагента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. </a:t>
                      </a:r>
                      <a:r>
                        <a:rPr lang="ru-RU" sz="800" u="none" strike="noStrike" dirty="0" err="1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Зверніться</a:t>
                      </a:r>
                      <a:r>
                        <a:rPr lang="ru-RU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до установки.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819911"/>
                  </a:ext>
                </a:extLst>
              </a:tr>
            </a:tbl>
          </a:graphicData>
        </a:graphic>
      </p:graphicFrame>
      <p:sp>
        <p:nvSpPr>
          <p:cNvPr id="15" name="文本框 14"/>
          <p:cNvSpPr txBox="1"/>
          <p:nvPr/>
        </p:nvSpPr>
        <p:spPr>
          <a:xfrm>
            <a:off x="8151041" y="4789741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5/33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25"/>
            <a:ext cx="9144000" cy="769620"/>
          </a:xfrm>
          <a:prstGeom prst="rect">
            <a:avLst/>
          </a:prstGeom>
        </p:spPr>
      </p:pic>
      <p:pic>
        <p:nvPicPr>
          <p:cNvPr id="6" name="图片 5" descr="世界杯联合logo-白色横板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535" y="-1270"/>
            <a:ext cx="1751330" cy="6337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151041" y="4739633"/>
            <a:ext cx="6537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6/43</a:t>
            </a:r>
            <a:endParaRPr kumimoji="1" lang="en-US" altLang="zh-CN" sz="8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17472" y="129819"/>
            <a:ext cx="6186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uk-UA" altLang="zh-CN" sz="2000" b="1" dirty="0">
                <a:solidFill>
                  <a:schemeClr val="bg1"/>
                </a:solidFill>
                <a:latin typeface="Hisense Sans Alfabet Medium" panose="00000500000000000000" charset="0"/>
                <a:ea typeface="微软雅黑" panose="020B0503020204020204" pitchFamily="34" charset="-122"/>
                <a:cs typeface="Hisense Sans Alfabet Medium" panose="00000500000000000000" charset="0"/>
                <a:sym typeface="+mn-ea"/>
              </a:rPr>
              <a:t>Інформація про продукт – зовнішній блок</a:t>
            </a:r>
            <a:endParaRPr kumimoji="1" lang="en-US" altLang="zh-CN" sz="2000" b="1" dirty="0">
              <a:solidFill>
                <a:schemeClr val="bg1"/>
              </a:solidFill>
              <a:latin typeface="Hisense Sans Alfabet Medium" panose="00000500000000000000" charset="0"/>
              <a:ea typeface="微软雅黑" panose="020B0503020204020204" pitchFamily="34" charset="-122"/>
              <a:cs typeface="Hisense Sans Alfabet Medium" panose="00000500000000000000" charset="0"/>
              <a:sym typeface="+mn-ea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474138"/>
              </p:ext>
            </p:extLst>
          </p:nvPr>
        </p:nvGraphicFramePr>
        <p:xfrm>
          <a:off x="62822" y="735379"/>
          <a:ext cx="1863938" cy="4172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938">
                  <a:extLst>
                    <a:ext uri="{9D8B030D-6E8A-4147-A177-3AD203B41FA5}">
                      <a16:colId xmlns:a16="http://schemas.microsoft.com/office/drawing/2014/main" val="2756653080"/>
                    </a:ext>
                  </a:extLst>
                </a:gridCol>
              </a:tblGrid>
              <a:tr h="4172847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655965"/>
                  </a:ext>
                </a:extLst>
              </a:tr>
            </a:tbl>
          </a:graphicData>
        </a:graphic>
      </p:graphicFrame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6" t="28917" r="23630" b="27293"/>
          <a:stretch/>
        </p:blipFill>
        <p:spPr>
          <a:xfrm>
            <a:off x="108277" y="2080551"/>
            <a:ext cx="1772889" cy="1515534"/>
          </a:xfrm>
          <a:prstGeom prst="rect">
            <a:avLst/>
          </a:prstGeom>
        </p:spPr>
      </p:pic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958790"/>
              </p:ext>
            </p:extLst>
          </p:nvPr>
        </p:nvGraphicFramePr>
        <p:xfrm>
          <a:off x="1957365" y="735381"/>
          <a:ext cx="6987319" cy="41786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973">
                  <a:extLst>
                    <a:ext uri="{9D8B030D-6E8A-4147-A177-3AD203B41FA5}">
                      <a16:colId xmlns:a16="http://schemas.microsoft.com/office/drawing/2014/main" val="1784761441"/>
                    </a:ext>
                  </a:extLst>
                </a:gridCol>
                <a:gridCol w="853251">
                  <a:extLst>
                    <a:ext uri="{9D8B030D-6E8A-4147-A177-3AD203B41FA5}">
                      <a16:colId xmlns:a16="http://schemas.microsoft.com/office/drawing/2014/main" val="717527677"/>
                    </a:ext>
                  </a:extLst>
                </a:gridCol>
                <a:gridCol w="1490426">
                  <a:extLst>
                    <a:ext uri="{9D8B030D-6E8A-4147-A177-3AD203B41FA5}">
                      <a16:colId xmlns:a16="http://schemas.microsoft.com/office/drawing/2014/main" val="248508611"/>
                    </a:ext>
                  </a:extLst>
                </a:gridCol>
                <a:gridCol w="906888">
                  <a:extLst>
                    <a:ext uri="{9D8B030D-6E8A-4147-A177-3AD203B41FA5}">
                      <a16:colId xmlns:a16="http://schemas.microsoft.com/office/drawing/2014/main" val="4268071102"/>
                    </a:ext>
                  </a:extLst>
                </a:gridCol>
                <a:gridCol w="881927">
                  <a:extLst>
                    <a:ext uri="{9D8B030D-6E8A-4147-A177-3AD203B41FA5}">
                      <a16:colId xmlns:a16="http://schemas.microsoft.com/office/drawing/2014/main" val="3861107449"/>
                    </a:ext>
                  </a:extLst>
                </a:gridCol>
                <a:gridCol w="881927">
                  <a:extLst>
                    <a:ext uri="{9D8B030D-6E8A-4147-A177-3AD203B41FA5}">
                      <a16:colId xmlns:a16="http://schemas.microsoft.com/office/drawing/2014/main" val="2342004482"/>
                    </a:ext>
                  </a:extLst>
                </a:gridCol>
                <a:gridCol w="881927">
                  <a:extLst>
                    <a:ext uri="{9D8B030D-6E8A-4147-A177-3AD203B41FA5}">
                      <a16:colId xmlns:a16="http://schemas.microsoft.com/office/drawing/2014/main" val="3265115979"/>
                    </a:ext>
                  </a:extLst>
                </a:gridCol>
              </a:tblGrid>
              <a:tr h="25234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Модель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AHW-044HCDS1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AHW-060HCDS1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AHW-080HCDS1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3057363"/>
                  </a:ext>
                </a:extLst>
              </a:tr>
              <a:tr h="141826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Живлення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220-240V ～50Hz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8809670"/>
                  </a:ext>
                </a:extLst>
              </a:tr>
              <a:tr h="168990"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Звуковий тиск</a:t>
                      </a:r>
                      <a:r>
                        <a:rPr lang="en-US" sz="900" u="none" strike="noStrike" baseline="3000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*1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Нормальний режим (Обігрів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Охолодження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дБ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47/47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48/47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50/47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4186293"/>
                  </a:ext>
                </a:extLst>
              </a:tr>
              <a:tr h="141826"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Сила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звуку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Нормальний</a:t>
                      </a:r>
                      <a:r>
                        <a:rPr lang="uk-UA" sz="900" u="none" strike="noStrike" baseline="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режим 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Обігрів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Охолодження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дБ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61/61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62/61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64/61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93527036"/>
                  </a:ext>
                </a:extLst>
              </a:tr>
              <a:tr h="14182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Зовнішні розміри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Висота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750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750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750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18715810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Ширина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900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900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900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0620953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Глибина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340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340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340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8182833"/>
                  </a:ext>
                </a:extLst>
              </a:tr>
              <a:tr h="14182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Розміри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упаковки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Висота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807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807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807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0863991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Ширина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1022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1022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1022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1440084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Глибина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445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445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445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2386062"/>
                  </a:ext>
                </a:extLst>
              </a:tr>
              <a:tr h="14182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Вага</a:t>
                      </a:r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uk-UA" sz="900" b="0" i="0" u="none" strike="noStrike" baseline="0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нетто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кг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49.5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49.5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50.5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2159165"/>
                  </a:ext>
                </a:extLst>
              </a:tr>
              <a:tr h="141826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Вага брутто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кг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53.5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53.5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54.5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05933240"/>
                  </a:ext>
                </a:extLst>
              </a:tr>
              <a:tr h="141826">
                <a:tc rowSpan="1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Установка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Компресор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Вид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Rotary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6628183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Кількість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64126637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Мастило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Вид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ACS-68R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ACS-68R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FW68S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47084514"/>
                  </a:ext>
                </a:extLst>
              </a:tr>
              <a:tr h="28365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Заправка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0.47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0.47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0.46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7815770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Заряд холодоагенту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b="0" i="0" u="none" strike="noStrik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Вид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R32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1975992"/>
                  </a:ext>
                </a:extLst>
              </a:tr>
              <a:tr h="283652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До доставки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кг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1.23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1.23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1.26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4782998"/>
                  </a:ext>
                </a:extLst>
              </a:tr>
              <a:tr h="25234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Контроль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витрат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холодоагенту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Розширювальний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клапан з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мікрокомп'ютерним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керуванням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344703"/>
                  </a:ext>
                </a:extLst>
              </a:tr>
              <a:tr h="25234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Тип теплообмінника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——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Багатоходовий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перехресний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потік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типу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Finned</a:t>
                      </a:r>
                      <a:r>
                        <a:rPr lang="ru-RU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900" u="none" strike="noStrike" dirty="0" err="1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Tube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637372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Газова труба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Ø12.7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Ø12.7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Ø15.88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23865750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in.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1/2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1/2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5/8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2355232"/>
                  </a:ext>
                </a:extLst>
              </a:tr>
              <a:tr h="25234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l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Рідинна труба</a:t>
                      </a:r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en-US" sz="900" u="none" strike="noStrike" baseline="30000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мм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Ø6.35(Ø9.53)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Ø6.35(Ø9.53)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Ø6.35(Ø9.53)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2499297"/>
                  </a:ext>
                </a:extLst>
              </a:tr>
              <a:tr h="14182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in.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1/4(3/8)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1/4(3/8)</a:t>
                      </a:r>
                      <a:endParaRPr lang="en-US" altLang="zh-CN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900" u="none" strike="noStrike" dirty="0">
                          <a:effectLst/>
                          <a:latin typeface="Calibri" panose="020F0502020204030204" pitchFamily="34" charset="0"/>
                          <a:ea typeface="微软雅黑" panose="020B0503020204020204" pitchFamily="34" charset="-122"/>
                          <a:cs typeface="Calibri" panose="020F0502020204030204" pitchFamily="34" charset="0"/>
                        </a:rPr>
                        <a:t>1/4(3/8)</a:t>
                      </a:r>
                      <a:endParaRPr lang="en-US" altLang="zh-CN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4449165"/>
                  </a:ext>
                </a:extLst>
              </a:tr>
            </a:tbl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8303441" y="4892033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6/33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71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8000" y="0"/>
            <a:ext cx="9152000" cy="5148000"/>
          </a:xfrm>
          <a:prstGeom prst="rect">
            <a:avLst/>
          </a:prstGeom>
        </p:spPr>
      </p:pic>
      <p:sp>
        <p:nvSpPr>
          <p:cNvPr id="13" name="剪去对角的矩形 12"/>
          <p:cNvSpPr/>
          <p:nvPr/>
        </p:nvSpPr>
        <p:spPr bwMode="auto">
          <a:xfrm>
            <a:off x="1991815" y="1899764"/>
            <a:ext cx="5746295" cy="455472"/>
          </a:xfrm>
          <a:prstGeom prst="snip2Diag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3">
              <a:lnSpc>
                <a:spcPts val="2999"/>
              </a:lnSpc>
            </a:pPr>
            <a:r>
              <a:rPr kumimoji="1" lang="uk-UA" altLang="zh-CN" sz="1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Частина 2. Специфікація</a:t>
            </a:r>
            <a:endParaRPr kumimoji="1" lang="en-US" altLang="zh-CN" sz="1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17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40590DED-DA7E-614B-977C-CEB7DDBB02F3}"/>
              </a:ext>
            </a:extLst>
          </p:cNvPr>
          <p:cNvSpPr txBox="1"/>
          <p:nvPr/>
        </p:nvSpPr>
        <p:spPr>
          <a:xfrm>
            <a:off x="209894" y="149056"/>
            <a:ext cx="64011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uk-UA" altLang="zh-CN" sz="2000" b="1" dirty="0">
                <a:solidFill>
                  <a:srgbClr val="00AAA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Специфікація – теплотехнічні характеристики</a:t>
            </a:r>
            <a:endParaRPr kumimoji="1" lang="zh-CN" altLang="en-US" sz="2000" b="1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792706"/>
              </p:ext>
            </p:extLst>
          </p:nvPr>
        </p:nvGraphicFramePr>
        <p:xfrm>
          <a:off x="123534" y="630406"/>
          <a:ext cx="8222944" cy="4754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7378">
                  <a:extLst>
                    <a:ext uri="{9D8B030D-6E8A-4147-A177-3AD203B41FA5}">
                      <a16:colId xmlns:a16="http://schemas.microsoft.com/office/drawing/2014/main" val="1129518059"/>
                    </a:ext>
                  </a:extLst>
                </a:gridCol>
                <a:gridCol w="676380">
                  <a:extLst>
                    <a:ext uri="{9D8B030D-6E8A-4147-A177-3AD203B41FA5}">
                      <a16:colId xmlns:a16="http://schemas.microsoft.com/office/drawing/2014/main" val="2042439510"/>
                    </a:ext>
                  </a:extLst>
                </a:gridCol>
                <a:gridCol w="296454">
                  <a:extLst>
                    <a:ext uri="{9D8B030D-6E8A-4147-A177-3AD203B41FA5}">
                      <a16:colId xmlns:a16="http://schemas.microsoft.com/office/drawing/2014/main" val="2007933389"/>
                    </a:ext>
                  </a:extLst>
                </a:gridCol>
                <a:gridCol w="912161">
                  <a:extLst>
                    <a:ext uri="{9D8B030D-6E8A-4147-A177-3AD203B41FA5}">
                      <a16:colId xmlns:a16="http://schemas.microsoft.com/office/drawing/2014/main" val="2551475812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497825427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2909617188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3984782769"/>
                    </a:ext>
                  </a:extLst>
                </a:gridCol>
                <a:gridCol w="272695">
                  <a:extLst>
                    <a:ext uri="{9D8B030D-6E8A-4147-A177-3AD203B41FA5}">
                      <a16:colId xmlns:a16="http://schemas.microsoft.com/office/drawing/2014/main" val="2566363346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2405927494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947788684"/>
                    </a:ext>
                  </a:extLst>
                </a:gridCol>
                <a:gridCol w="709646">
                  <a:extLst>
                    <a:ext uri="{9D8B030D-6E8A-4147-A177-3AD203B41FA5}">
                      <a16:colId xmlns:a16="http://schemas.microsoft.com/office/drawing/2014/main" val="1767786536"/>
                    </a:ext>
                  </a:extLst>
                </a:gridCol>
              </a:tblGrid>
              <a:tr h="114655"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Модель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>
                          <a:effectLst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44(2.0 HP)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60(2.5 HP)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80(3.0 HP)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222125"/>
                  </a:ext>
                </a:extLst>
              </a:tr>
              <a:tr h="114655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Зовнішній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блок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AHW-044HCDS1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AHW-060HCDS1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AHW-080HCDS1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96597"/>
                  </a:ext>
                </a:extLst>
              </a:tr>
              <a:tr h="114655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Внутрішній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блок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AHM-044HCDSAA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AHM-060HCDSAA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AHM-080HCDSAA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383978"/>
                  </a:ext>
                </a:extLst>
              </a:tr>
              <a:tr h="114655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Температура води, </a:t>
                      </a:r>
                      <a:r>
                        <a:rPr lang="ru-RU" sz="800" u="none" strike="noStrike" dirty="0" err="1">
                          <a:effectLst/>
                        </a:rPr>
                        <a:t>що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виходить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55ºC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19367836"/>
                  </a:ext>
                </a:extLst>
              </a:tr>
              <a:tr h="114655">
                <a:tc rowSpan="10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Опис </a:t>
                      </a:r>
                      <a:r>
                        <a:rPr lang="uk-UA" sz="800" u="none" strike="noStrike" dirty="0" err="1">
                          <a:effectLst/>
                        </a:rPr>
                        <a:t>продукта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uk-UA" sz="800" u="none" strike="noStrike" dirty="0">
                          <a:effectLst/>
                        </a:rPr>
                        <a:t>Тепловий</a:t>
                      </a:r>
                      <a:r>
                        <a:rPr lang="uk-UA" sz="800" u="none" strike="noStrike" baseline="0" dirty="0">
                          <a:effectLst/>
                        </a:rPr>
                        <a:t> насос «Повітря-Вода»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068906"/>
                  </a:ext>
                </a:extLst>
              </a:tr>
              <a:tr h="22931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Комбінований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нагрівач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із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тепловим</a:t>
                      </a:r>
                      <a:r>
                        <a:rPr lang="ru-RU" sz="800" u="none" strike="noStrike" dirty="0">
                          <a:effectLst/>
                        </a:rPr>
                        <a:t> насосом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Ні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6757190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Низькотемпературний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тепловий</a:t>
                      </a:r>
                      <a:r>
                        <a:rPr lang="ru-RU" sz="800" u="none" strike="noStrike" dirty="0">
                          <a:effectLst/>
                        </a:rPr>
                        <a:t> насос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Ні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6858998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uk-UA" sz="800" u="none" strike="noStrike" dirty="0">
                          <a:effectLst/>
                        </a:rPr>
                        <a:t>Додатковий нагрівач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Так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027722"/>
                  </a:ext>
                </a:extLst>
              </a:tr>
              <a:tr h="22931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6858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 err="1">
                          <a:effectLst/>
                        </a:rPr>
                        <a:t>Охолоджувач</a:t>
                      </a:r>
                      <a:r>
                        <a:rPr lang="ru-RU" sz="800" u="none" strike="noStrike" dirty="0">
                          <a:effectLst/>
                        </a:rPr>
                        <a:t> з </a:t>
                      </a:r>
                      <a:r>
                        <a:rPr lang="ru-RU" sz="800" u="none" strike="noStrike" dirty="0" err="1">
                          <a:effectLst/>
                        </a:rPr>
                        <a:t>теплообмінником</a:t>
                      </a:r>
                      <a:r>
                        <a:rPr lang="ru-RU" sz="800" u="none" strike="noStrike" dirty="0">
                          <a:effectLst/>
                        </a:rPr>
                        <a:t> на </a:t>
                      </a:r>
                      <a:r>
                        <a:rPr lang="ru-RU" sz="800" u="none" strike="noStrike" dirty="0" err="1">
                          <a:effectLst/>
                        </a:rPr>
                        <a:t>зовнішній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стороні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Повітря-вода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309439"/>
                  </a:ext>
                </a:extLst>
              </a:tr>
              <a:tr h="22931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Охолоджувач</a:t>
                      </a:r>
                      <a:r>
                        <a:rPr lang="ru-RU" sz="800" u="none" strike="noStrike" dirty="0">
                          <a:effectLst/>
                        </a:rPr>
                        <a:t> з </a:t>
                      </a:r>
                      <a:r>
                        <a:rPr lang="ru-RU" sz="800" u="none" strike="noStrike" dirty="0" err="1">
                          <a:effectLst/>
                        </a:rPr>
                        <a:t>теплообмінником</a:t>
                      </a:r>
                      <a:r>
                        <a:rPr lang="ru-RU" sz="800" u="none" strike="noStrike" dirty="0">
                          <a:effectLst/>
                        </a:rPr>
                        <a:t> на </a:t>
                      </a:r>
                      <a:r>
                        <a:rPr lang="ru-RU" sz="800" u="none" strike="noStrike" dirty="0" err="1">
                          <a:effectLst/>
                        </a:rPr>
                        <a:t>внутрішній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стороні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Вода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2902873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Вид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err="1">
                          <a:effectLst/>
                        </a:rPr>
                        <a:t>Стиснення</a:t>
                      </a:r>
                      <a:r>
                        <a:rPr lang="ru-RU" sz="800" u="none" strike="noStrike" dirty="0">
                          <a:effectLst/>
                        </a:rPr>
                        <a:t> пари з приводом </a:t>
                      </a:r>
                      <a:r>
                        <a:rPr lang="ru-RU" sz="800" u="none" strike="noStrike" dirty="0" err="1">
                          <a:effectLst/>
                        </a:rPr>
                        <a:t>від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компресора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322428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Привід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компресора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Електричний мотор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279795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Контроль </a:t>
                      </a:r>
                      <a:r>
                        <a:rPr lang="uk-UA" sz="800" u="none" strike="noStrike" dirty="0">
                          <a:effectLst/>
                        </a:rPr>
                        <a:t>потужності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>
                          <a:effectLst/>
                        </a:rPr>
                        <a:t>　</a:t>
                      </a:r>
                      <a:endParaRPr lang="zh-CN" alt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Змінний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044324"/>
                  </a:ext>
                </a:extLst>
              </a:tr>
              <a:tr h="11465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uk-UA" sz="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Контроль</a:t>
                      </a:r>
                      <a:r>
                        <a:rPr lang="uk-UA" sz="8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</a:rPr>
                        <a:t>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</a:rPr>
                        <a:t>　</a:t>
                      </a:r>
                      <a:endParaRPr lang="zh-CN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Змінний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062021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Номінальна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потужність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нагрівання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uk-UA" sz="800" u="none" strike="noStrike" dirty="0">
                          <a:effectLst/>
                        </a:rPr>
                        <a:t>пропорціональна</a:t>
                      </a:r>
                      <a:r>
                        <a:rPr lang="en-US" sz="800" u="none" strike="noStrike" dirty="0">
                          <a:effectLst/>
                        </a:rPr>
                        <a:t>,h)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4.44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3.87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6.1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5.37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6.5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40682107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Сезонна </a:t>
                      </a:r>
                      <a:r>
                        <a:rPr lang="ru-RU" sz="800" u="none" strike="noStrike" dirty="0" err="1">
                          <a:effectLst/>
                        </a:rPr>
                        <a:t>енергоефективність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обігріву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ηs,h</a:t>
                      </a:r>
                      <a:r>
                        <a:rPr lang="en-US" sz="800" u="none" strike="noStrike" dirty="0">
                          <a:effectLst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%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197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126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194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130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194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134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6443848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 err="1">
                          <a:effectLst/>
                        </a:rPr>
                        <a:t>Сезонний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коефіцієнт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енергоефективності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обігріву</a:t>
                      </a:r>
                      <a:r>
                        <a:rPr lang="en-US" sz="800" u="none" strike="noStrike" dirty="0">
                          <a:effectLst/>
                        </a:rPr>
                        <a:t>(SCOP)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5.00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3.23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4.93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3.33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4.92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3.42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4946998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t"/>
                      <a:r>
                        <a:rPr lang="uk-UA" sz="800" u="none" strike="noStrike" dirty="0">
                          <a:effectLst/>
                        </a:rPr>
                        <a:t>Тип енергії,</a:t>
                      </a:r>
                      <a:r>
                        <a:rPr lang="uk-UA" sz="800" u="none" strike="noStrike" baseline="0" dirty="0">
                          <a:effectLst/>
                        </a:rPr>
                        <a:t> що використовується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uk-UA" sz="800" u="none" strike="noStrike" dirty="0">
                          <a:effectLst/>
                        </a:rPr>
                        <a:t>Електрика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038852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uk-UA" sz="800" u="none" strike="noStrike" baseline="0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-7ºC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3.9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4.7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5.8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6476862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3.29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1.97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3.13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2.04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3.14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1.85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5235428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uk-UA" sz="800" u="none" strike="noStrike" baseline="0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+2ºC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2.1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3.3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3.0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3.5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62011630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4.80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3.22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4.67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3.21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4.84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3.40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9832008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en-US" sz="800" u="none" strike="noStrike" dirty="0">
                          <a:effectLst/>
                        </a:rPr>
                        <a:t> 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+7ºC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1.7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2.0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2.0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2.3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2.1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24103516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6.44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3.97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6.63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4.34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5.98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4.50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79767104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en-US" sz="800" u="none" strike="noStrike" dirty="0">
                          <a:effectLst/>
                        </a:rPr>
                        <a:t> 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+12ºC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2.0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2.0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2.0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2.1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35308900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9.92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7.24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9.92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7.24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9.67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7.71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2114156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en-US" sz="800" u="none" strike="noStrike" dirty="0">
                          <a:effectLst/>
                        </a:rPr>
                        <a:t> 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</a:t>
                      </a:r>
                      <a:r>
                        <a:rPr lang="ru-RU" sz="800" u="none" strike="noStrike" dirty="0" err="1">
                          <a:effectLst/>
                        </a:rPr>
                        <a:t>Бівалентна</a:t>
                      </a:r>
                      <a:r>
                        <a:rPr lang="ru-RU" sz="800" u="none" strike="noStrike" dirty="0">
                          <a:effectLst/>
                        </a:rPr>
                        <a:t> температура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Tbiv</a:t>
                      </a:r>
                      <a:r>
                        <a:rPr lang="en-US" sz="800" u="none" strike="noStrike" dirty="0">
                          <a:effectLst/>
                        </a:rPr>
                        <a:t> 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3.9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5.4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4.7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5.8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5914890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3.29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1.97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3.13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2.04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3.14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1.85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33133800"/>
                  </a:ext>
                </a:extLst>
              </a:tr>
              <a:tr h="114655">
                <a:tc rowSpan="2" gridSpan="3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Зовнішня температура</a:t>
                      </a:r>
                      <a:r>
                        <a:rPr lang="en-US" sz="800" u="none" strike="noStrike" dirty="0">
                          <a:effectLst/>
                        </a:rPr>
                        <a:t> (</a:t>
                      </a:r>
                      <a:r>
                        <a:rPr lang="en-US" sz="800" u="none" strike="noStrike" dirty="0" err="1">
                          <a:effectLst/>
                        </a:rPr>
                        <a:t>Tj</a:t>
                      </a:r>
                      <a:r>
                        <a:rPr lang="en-US" sz="800" u="none" strike="noStrike" dirty="0">
                          <a:effectLst/>
                        </a:rPr>
                        <a:t>) = </a:t>
                      </a:r>
                      <a:r>
                        <a:rPr lang="ru-RU" sz="800" u="none" strike="noStrike" dirty="0" err="1">
                          <a:effectLst/>
                        </a:rPr>
                        <a:t>Гранична</a:t>
                      </a:r>
                      <a:r>
                        <a:rPr lang="ru-RU" sz="800" u="none" strike="noStrike" dirty="0">
                          <a:effectLst/>
                        </a:rPr>
                        <a:t> температура </a:t>
                      </a:r>
                      <a:r>
                        <a:rPr lang="ru-RU" sz="800" u="none" strike="noStrike" dirty="0" err="1">
                          <a:effectLst/>
                        </a:rPr>
                        <a:t>роботи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(TOL)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Pdh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4.3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3.5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5.3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4.5 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6.2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5.7 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4075633"/>
                  </a:ext>
                </a:extLst>
              </a:tr>
              <a:tr h="114655">
                <a:tc gridSpan="3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COPd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-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2.62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1.68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2.66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1.75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2.66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1.54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4753942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Бівалентна</a:t>
                      </a:r>
                      <a:r>
                        <a:rPr lang="ru-RU" sz="800" u="none" strike="noStrike" dirty="0">
                          <a:effectLst/>
                        </a:rPr>
                        <a:t> температура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Tbiv</a:t>
                      </a:r>
                      <a:r>
                        <a:rPr lang="en-US" sz="800" u="none" strike="noStrike" dirty="0">
                          <a:effectLst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 dirty="0">
                          <a:effectLst/>
                        </a:rPr>
                        <a:t>-7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 dirty="0">
                          <a:effectLst/>
                        </a:rPr>
                        <a:t>-7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82697296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Гранична</a:t>
                      </a:r>
                      <a:r>
                        <a:rPr lang="ru-RU" sz="800" u="none" strike="noStrike" dirty="0">
                          <a:effectLst/>
                        </a:rPr>
                        <a:t> температура </a:t>
                      </a:r>
                      <a:r>
                        <a:rPr lang="ru-RU" sz="800" u="none" strike="noStrike" dirty="0" err="1">
                          <a:effectLst/>
                        </a:rPr>
                        <a:t>роботи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(TOL)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-10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9641340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Гранична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робоча</a:t>
                      </a:r>
                      <a:r>
                        <a:rPr lang="ru-RU" sz="800" u="none" strike="noStrike" dirty="0">
                          <a:effectLst/>
                        </a:rPr>
                        <a:t> температура води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ºC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55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55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55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 dirty="0">
                          <a:effectLst/>
                        </a:rPr>
                        <a:t>55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55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55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40447354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Коефіцієнт деградації</a:t>
                      </a:r>
                      <a:r>
                        <a:rPr lang="uk-UA" sz="800" u="none" strike="noStrike" baseline="0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</a:t>
                      </a:r>
                      <a:r>
                        <a:rPr lang="en-US" sz="800" u="none" strike="noStrike" dirty="0" err="1">
                          <a:effectLst/>
                        </a:rPr>
                        <a:t>Cdh</a:t>
                      </a:r>
                      <a:r>
                        <a:rPr lang="en-US" sz="800" u="none" strike="noStrike" dirty="0">
                          <a:effectLst/>
                        </a:rPr>
                        <a:t>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-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CN" sz="800" u="none" strike="noStrike">
                          <a:effectLst/>
                        </a:rPr>
                        <a:t>0.9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6151040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uk-UA" sz="800" u="none" strike="noStrike" dirty="0">
                          <a:effectLst/>
                        </a:rPr>
                        <a:t>Додаткова потужність </a:t>
                      </a:r>
                      <a:r>
                        <a:rPr lang="en-US" sz="800" u="none" strike="noStrike" dirty="0">
                          <a:effectLst/>
                        </a:rPr>
                        <a:t>(PSUP)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等线" panose="02010600030101010101" pitchFamily="2" charset="-122"/>
                        </a:rPr>
                        <a:t>кВт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0.102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0.303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0.729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0.805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0.343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0.179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12260730"/>
                  </a:ext>
                </a:extLst>
              </a:tr>
              <a:tr h="11465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err="1">
                          <a:effectLst/>
                        </a:rPr>
                        <a:t>Річне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споживання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ru-RU" sz="800" u="none" strike="noStrike" dirty="0" err="1">
                          <a:effectLst/>
                        </a:rPr>
                        <a:t>енергії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r>
                        <a:rPr lang="en-US" sz="800" u="none" strike="noStrike" dirty="0">
                          <a:effectLst/>
                        </a:rPr>
                        <a:t>(QHE)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kW·h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1824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2457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3536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3312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>
                          <a:effectLst/>
                        </a:rPr>
                        <a:t>2732</a:t>
                      </a:r>
                      <a:endParaRPr lang="en-US" altLang="zh-CN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800" u="none" strike="noStrike" dirty="0">
                          <a:effectLst/>
                        </a:rPr>
                        <a:t>3536</a:t>
                      </a:r>
                      <a:endParaRPr lang="en-US" altLang="zh-CN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等线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4440784"/>
                  </a:ext>
                </a:extLst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0741" y="4892079"/>
            <a:ext cx="703943" cy="20987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240741" y="4906609"/>
            <a:ext cx="653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Hisense Sans Alfabet" panose="00000500000000000000" charset="0"/>
                <a:cs typeface="Hisense Sans Alfabet" panose="00000500000000000000" charset="0"/>
                <a:sym typeface="+mn-ea"/>
              </a:rPr>
              <a:t>8/33</a:t>
            </a:r>
            <a:endParaRPr kumimoji="1" lang="en-US" altLang="zh-CN" sz="1200" dirty="0">
              <a:solidFill>
                <a:schemeClr val="bg1"/>
              </a:solidFill>
              <a:latin typeface="Hisense Sans Alfabet" panose="00000500000000000000" charset="0"/>
              <a:ea typeface="微软雅黑" panose="020B0503020204020204" pitchFamily="34" charset="-122"/>
              <a:cs typeface="Hisense Sans Alfabet" panose="00000500000000000000" charset="0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93332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3453</TotalTime>
  <Words>2926</Words>
  <Application>Microsoft Office PowerPoint</Application>
  <PresentationFormat>Экран (16:9)</PresentationFormat>
  <Paragraphs>1184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主题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Yuriy Gorodetskiy</cp:lastModifiedBy>
  <cp:revision>195</cp:revision>
  <dcterms:created xsi:type="dcterms:W3CDTF">2018-11-06T00:52:00Z</dcterms:created>
  <dcterms:modified xsi:type="dcterms:W3CDTF">2025-06-17T08:42:22Z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90007E4F287A434EBC5329D4ED1ACD1A</vt:lpwstr>
  </property>
  <property fmtid="{D5CDD505-2E9C-101B-9397-08002B2CF9AE}" pid="3" name="KSOProductBuildVer">
    <vt:lpwstr>2052-11.1.0.10700</vt:lpwstr>
  </property>
</Properties>
</file>